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Default Extension="docx" ContentType="application/vnd.openxmlformats-officedocument.wordprocessingml.document"/>
  <Override PartName="/ppt/notesSlides/notesSlide16.xml" ContentType="application/vnd.openxmlformats-officedocument.presentationml.notesSlide+xml"/>
  <Override PartName="/ppt/charts/chart13.xml" ContentType="application/vnd.openxmlformats-officedocument.drawingml.chart+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30.xml" ContentType="application/vnd.openxmlformats-officedocument.presentationml.notesSlide+xml"/>
  <Default Extension="xlsx" ContentType="application/vnd.openxmlformats-officedocument.spreadsheetml.sheet"/>
  <Override PartName="/ppt/notesSlides/notesSlide7.xml" ContentType="application/vnd.openxmlformats-officedocument.presentationml.notesSlide+xml"/>
  <Override PartName="/ppt/charts/chart3.xml" ContentType="application/vnd.openxmlformats-officedocument.drawingml.chart+xml"/>
  <Override PartName="/ppt/diagrams/layout1.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diagrams/quickStyle1.xml" ContentType="application/vnd.openxmlformats-officedocument.drawingml.diagramStyle+xml"/>
  <Override PartName="/ppt/notesSlides/notesSlide28.xml" ContentType="application/vnd.openxmlformats-officedocument.presentationml.notesSlide+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charts/chart14.xml" ContentType="application/vnd.openxmlformats-officedocument.drawingml.chart+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22.xml" ContentType="application/vnd.openxmlformats-officedocument.presentationml.notesSlide+xml"/>
  <Override PartName="/ppt/charts/chart12.xml" ContentType="application/vnd.openxmlformats-officedocument.drawingml.chart+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charts/chart15.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51"/>
  </p:notesMasterIdLst>
  <p:handoutMasterIdLst>
    <p:handoutMasterId r:id="rId52"/>
  </p:handoutMasterIdLst>
  <p:sldIdLst>
    <p:sldId id="532" r:id="rId2"/>
    <p:sldId id="488" r:id="rId3"/>
    <p:sldId id="489" r:id="rId4"/>
    <p:sldId id="535" r:id="rId5"/>
    <p:sldId id="539" r:id="rId6"/>
    <p:sldId id="490" r:id="rId7"/>
    <p:sldId id="491" r:id="rId8"/>
    <p:sldId id="492" r:id="rId9"/>
    <p:sldId id="581" r:id="rId10"/>
    <p:sldId id="497" r:id="rId11"/>
    <p:sldId id="498" r:id="rId12"/>
    <p:sldId id="499" r:id="rId13"/>
    <p:sldId id="500" r:id="rId14"/>
    <p:sldId id="501" r:id="rId15"/>
    <p:sldId id="502" r:id="rId16"/>
    <p:sldId id="583" r:id="rId17"/>
    <p:sldId id="584" r:id="rId18"/>
    <p:sldId id="585" r:id="rId19"/>
    <p:sldId id="586" r:id="rId20"/>
    <p:sldId id="587" r:id="rId21"/>
    <p:sldId id="588" r:id="rId22"/>
    <p:sldId id="582" r:id="rId23"/>
    <p:sldId id="503" r:id="rId24"/>
    <p:sldId id="504" r:id="rId25"/>
    <p:sldId id="505" r:id="rId26"/>
    <p:sldId id="506" r:id="rId27"/>
    <p:sldId id="507" r:id="rId28"/>
    <p:sldId id="508" r:id="rId29"/>
    <p:sldId id="549" r:id="rId30"/>
    <p:sldId id="591" r:id="rId31"/>
    <p:sldId id="547" r:id="rId32"/>
    <p:sldId id="550" r:id="rId33"/>
    <p:sldId id="551" r:id="rId34"/>
    <p:sldId id="511" r:id="rId35"/>
    <p:sldId id="573" r:id="rId36"/>
    <p:sldId id="574" r:id="rId37"/>
    <p:sldId id="575" r:id="rId38"/>
    <p:sldId id="576" r:id="rId39"/>
    <p:sldId id="577" r:id="rId40"/>
    <p:sldId id="578" r:id="rId41"/>
    <p:sldId id="553" r:id="rId42"/>
    <p:sldId id="554" r:id="rId43"/>
    <p:sldId id="555" r:id="rId44"/>
    <p:sldId id="556" r:id="rId45"/>
    <p:sldId id="557" r:id="rId46"/>
    <p:sldId id="589" r:id="rId47"/>
    <p:sldId id="592" r:id="rId48"/>
    <p:sldId id="590" r:id="rId49"/>
    <p:sldId id="580" r:id="rId50"/>
  </p:sldIdLst>
  <p:sldSz cx="9144000" cy="6858000" type="screen4x3"/>
  <p:notesSz cx="6858000" cy="9144000"/>
  <p:defaultTextStyle>
    <a:defPPr>
      <a:defRPr lang="tr-TR"/>
    </a:defPPr>
    <a:lvl1pPr algn="l" rtl="0" fontAlgn="base">
      <a:spcBef>
        <a:spcPct val="0"/>
      </a:spcBef>
      <a:spcAft>
        <a:spcPct val="0"/>
      </a:spcAft>
      <a:defRPr sz="2200" kern="1200">
        <a:solidFill>
          <a:schemeClr val="tx1"/>
        </a:solidFill>
        <a:latin typeface="Tahoma" pitchFamily="34" charset="0"/>
        <a:ea typeface="+mn-ea"/>
        <a:cs typeface="Arial" charset="0"/>
      </a:defRPr>
    </a:lvl1pPr>
    <a:lvl2pPr marL="457200" algn="l" rtl="0" fontAlgn="base">
      <a:spcBef>
        <a:spcPct val="0"/>
      </a:spcBef>
      <a:spcAft>
        <a:spcPct val="0"/>
      </a:spcAft>
      <a:defRPr sz="2200" kern="1200">
        <a:solidFill>
          <a:schemeClr val="tx1"/>
        </a:solidFill>
        <a:latin typeface="Tahoma" pitchFamily="34" charset="0"/>
        <a:ea typeface="+mn-ea"/>
        <a:cs typeface="Arial" charset="0"/>
      </a:defRPr>
    </a:lvl2pPr>
    <a:lvl3pPr marL="914400" algn="l" rtl="0" fontAlgn="base">
      <a:spcBef>
        <a:spcPct val="0"/>
      </a:spcBef>
      <a:spcAft>
        <a:spcPct val="0"/>
      </a:spcAft>
      <a:defRPr sz="2200" kern="1200">
        <a:solidFill>
          <a:schemeClr val="tx1"/>
        </a:solidFill>
        <a:latin typeface="Tahoma" pitchFamily="34" charset="0"/>
        <a:ea typeface="+mn-ea"/>
        <a:cs typeface="Arial" charset="0"/>
      </a:defRPr>
    </a:lvl3pPr>
    <a:lvl4pPr marL="1371600" algn="l" rtl="0" fontAlgn="base">
      <a:spcBef>
        <a:spcPct val="0"/>
      </a:spcBef>
      <a:spcAft>
        <a:spcPct val="0"/>
      </a:spcAft>
      <a:defRPr sz="2200" kern="1200">
        <a:solidFill>
          <a:schemeClr val="tx1"/>
        </a:solidFill>
        <a:latin typeface="Tahoma" pitchFamily="34" charset="0"/>
        <a:ea typeface="+mn-ea"/>
        <a:cs typeface="Arial" charset="0"/>
      </a:defRPr>
    </a:lvl4pPr>
    <a:lvl5pPr marL="1828800" algn="l" rtl="0" fontAlgn="base">
      <a:spcBef>
        <a:spcPct val="0"/>
      </a:spcBef>
      <a:spcAft>
        <a:spcPct val="0"/>
      </a:spcAft>
      <a:defRPr sz="2200" kern="1200">
        <a:solidFill>
          <a:schemeClr val="tx1"/>
        </a:solidFill>
        <a:latin typeface="Tahoma" pitchFamily="34" charset="0"/>
        <a:ea typeface="+mn-ea"/>
        <a:cs typeface="Arial" charset="0"/>
      </a:defRPr>
    </a:lvl5pPr>
    <a:lvl6pPr marL="2286000" algn="l" defTabSz="914400" rtl="0" eaLnBrk="1" latinLnBrk="0" hangingPunct="1">
      <a:defRPr sz="2200" kern="1200">
        <a:solidFill>
          <a:schemeClr val="tx1"/>
        </a:solidFill>
        <a:latin typeface="Tahoma" pitchFamily="34" charset="0"/>
        <a:ea typeface="+mn-ea"/>
        <a:cs typeface="Arial" charset="0"/>
      </a:defRPr>
    </a:lvl6pPr>
    <a:lvl7pPr marL="2743200" algn="l" defTabSz="914400" rtl="0" eaLnBrk="1" latinLnBrk="0" hangingPunct="1">
      <a:defRPr sz="2200" kern="1200">
        <a:solidFill>
          <a:schemeClr val="tx1"/>
        </a:solidFill>
        <a:latin typeface="Tahoma" pitchFamily="34" charset="0"/>
        <a:ea typeface="+mn-ea"/>
        <a:cs typeface="Arial" charset="0"/>
      </a:defRPr>
    </a:lvl7pPr>
    <a:lvl8pPr marL="3200400" algn="l" defTabSz="914400" rtl="0" eaLnBrk="1" latinLnBrk="0" hangingPunct="1">
      <a:defRPr sz="2200" kern="1200">
        <a:solidFill>
          <a:schemeClr val="tx1"/>
        </a:solidFill>
        <a:latin typeface="Tahoma" pitchFamily="34" charset="0"/>
        <a:ea typeface="+mn-ea"/>
        <a:cs typeface="Arial" charset="0"/>
      </a:defRPr>
    </a:lvl8pPr>
    <a:lvl9pPr marL="3657600" algn="l" defTabSz="914400" rtl="0" eaLnBrk="1" latinLnBrk="0" hangingPunct="1">
      <a:defRPr sz="22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Kitap4"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oguz\Desktop\Yeni%20klas&#246;r\kay&#305;td&#305;&#351;&#305;.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Kitap2"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oguz\Desktop\&#231;&#305;rak.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oguz\Desktop\Yeni%20klas&#246;r\kay&#305;td&#305;&#351;&#305;.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oguz\Desktop\denetim.htm"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user4\AppData\Local\Temp\A9RD25D.tmp\20110526-7-1.xls"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Kitap1"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Kitap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oguz\Desktop\kay&#305;td&#305;&#351;&#305;%20tar&#305;mtar&#305;md&#305;&#351;&#30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oguz\Desktop\sekt&#246;rxl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oguz\Desktop\sekt&#246;rxls.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oguz\Desktop\i&#351;yeri(2).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oguz\Desktop\e&#287;itim.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oguz\Desktop\e&#287;itim1.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oguz\AppData\Roaming\Microsoft\Excel\kay&#305;td&#305;&#351;&#305;%20(version%201).xlsb"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oguz\AppData\Roaming\Microsoft\Excel\kd1%20(version%201).xlsb"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tr-TR"/>
  <c:style val="5"/>
  <c:chart>
    <c:plotArea>
      <c:layout/>
      <c:barChart>
        <c:barDir val="col"/>
        <c:grouping val="clustered"/>
        <c:ser>
          <c:idx val="0"/>
          <c:order val="0"/>
          <c:dLbls>
            <c:txPr>
              <a:bodyPr/>
              <a:lstStyle/>
              <a:p>
                <a:pPr>
                  <a:defRPr sz="1800"/>
                </a:pPr>
                <a:endParaRPr lang="tr-TR"/>
              </a:p>
            </c:txPr>
            <c:showVal val="1"/>
          </c:dLbls>
          <c:cat>
            <c:strRef>
              <c:f>Sayfa1!$C$2:$C$15</c:f>
              <c:strCache>
                <c:ptCount val="14"/>
                <c:pt idx="0">
                  <c:v>Tarım, avcılık, ormancılık, balıkçılık</c:v>
                </c:pt>
                <c:pt idx="1">
                  <c:v>Madencilik ve taş ocakcılığı</c:v>
                </c:pt>
                <c:pt idx="2">
                  <c:v> İmalat Sanayi</c:v>
                </c:pt>
                <c:pt idx="3">
                  <c:v> Elektrik gaz ve su</c:v>
                </c:pt>
                <c:pt idx="4">
                  <c:v> İnşaat ve bayındırlık işleri</c:v>
                </c:pt>
                <c:pt idx="5">
                  <c:v>Toptan ve perakende satış, motorlu araçlar, motosiklet, kişisel ve ev eşyalarının tamiri</c:v>
                </c:pt>
                <c:pt idx="6">
                  <c:v>Otel ve lokantalar</c:v>
                </c:pt>
                <c:pt idx="7">
                  <c:v>Ulaştırma, haberleşme ve depolama hizmetleri</c:v>
                </c:pt>
                <c:pt idx="8">
                  <c:v>Mali aracı kuruluşların faaliyetleri</c:v>
                </c:pt>
                <c:pt idx="9">
                  <c:v>Gayrimenkul, kiralama ve iş faaliyetleri</c:v>
                </c:pt>
                <c:pt idx="10">
                  <c:v>Kamu yönetimi ve savunma, zorunlu sosyal güvenlik</c:v>
                </c:pt>
                <c:pt idx="11">
                  <c:v>Eğitim</c:v>
                </c:pt>
                <c:pt idx="12">
                  <c:v>Sağlık işleri ve sosyal hizmetler</c:v>
                </c:pt>
                <c:pt idx="13">
                  <c:v>Diğer sosyal, toplumsal ve kişisel hizmet faaliyetleri</c:v>
                </c:pt>
              </c:strCache>
            </c:strRef>
          </c:cat>
          <c:val>
            <c:numRef>
              <c:f>Sayfa1!$D$2:$D$15</c:f>
              <c:numCache>
                <c:formatCode>0.0</c:formatCode>
                <c:ptCount val="14"/>
                <c:pt idx="0">
                  <c:v>57.392996108949418</c:v>
                </c:pt>
                <c:pt idx="1">
                  <c:v>1.1024643320363166</c:v>
                </c:pt>
                <c:pt idx="2">
                  <c:v>6.4202334630350197</c:v>
                </c:pt>
                <c:pt idx="3">
                  <c:v>0</c:v>
                </c:pt>
                <c:pt idx="4">
                  <c:v>12.516212710765252</c:v>
                </c:pt>
                <c:pt idx="5">
                  <c:v>6.9390402075227033</c:v>
                </c:pt>
                <c:pt idx="6">
                  <c:v>2.8534370946822309</c:v>
                </c:pt>
                <c:pt idx="7">
                  <c:v>3.6964980544747026</c:v>
                </c:pt>
                <c:pt idx="8">
                  <c:v>0</c:v>
                </c:pt>
                <c:pt idx="9">
                  <c:v>2.8534370946822309</c:v>
                </c:pt>
                <c:pt idx="10">
                  <c:v>1.1673151750972763</c:v>
                </c:pt>
                <c:pt idx="11">
                  <c:v>0.2594033722438393</c:v>
                </c:pt>
                <c:pt idx="12">
                  <c:v>0.19455252918287938</c:v>
                </c:pt>
                <c:pt idx="13">
                  <c:v>4.6044098573281307</c:v>
                </c:pt>
              </c:numCache>
            </c:numRef>
          </c:val>
        </c:ser>
        <c:axId val="82453248"/>
        <c:axId val="82454784"/>
      </c:barChart>
      <c:catAx>
        <c:axId val="82453248"/>
        <c:scaling>
          <c:orientation val="minMax"/>
        </c:scaling>
        <c:axPos val="b"/>
        <c:tickLblPos val="nextTo"/>
        <c:txPr>
          <a:bodyPr/>
          <a:lstStyle/>
          <a:p>
            <a:pPr>
              <a:defRPr sz="1200"/>
            </a:pPr>
            <a:endParaRPr lang="tr-TR"/>
          </a:p>
        </c:txPr>
        <c:crossAx val="82454784"/>
        <c:crosses val="autoZero"/>
        <c:auto val="1"/>
        <c:lblAlgn val="ctr"/>
        <c:lblOffset val="100"/>
      </c:catAx>
      <c:valAx>
        <c:axId val="82454784"/>
        <c:scaling>
          <c:orientation val="minMax"/>
        </c:scaling>
        <c:axPos val="l"/>
        <c:majorGridlines/>
        <c:numFmt formatCode="0.0" sourceLinked="1"/>
        <c:tickLblPos val="nextTo"/>
        <c:crossAx val="82453248"/>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tr-TR"/>
  <c:chart>
    <c:autoTitleDeleted val="1"/>
    <c:plotArea>
      <c:layout/>
      <c:barChart>
        <c:barDir val="col"/>
        <c:grouping val="clustered"/>
        <c:ser>
          <c:idx val="0"/>
          <c:order val="0"/>
          <c:tx>
            <c:strRef>
              <c:f>'gelir gruplarına göre dağılım'!$B$3</c:f>
              <c:strCache>
                <c:ptCount val="1"/>
                <c:pt idx="0">
                  <c:v>Kayıt Dışı Çalışanların Dağılımı</c:v>
                </c:pt>
              </c:strCache>
            </c:strRef>
          </c:tx>
          <c:dLbls>
            <c:showVal val="1"/>
          </c:dLbls>
          <c:cat>
            <c:numRef>
              <c:f>'gelir gruplarına göre dağılım'!$A$4:$A$13</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'gelir gruplarına göre dağılım'!$B$4:$B$13</c:f>
              <c:numCache>
                <c:formatCode>General</c:formatCode>
                <c:ptCount val="10"/>
                <c:pt idx="0">
                  <c:v>10.5</c:v>
                </c:pt>
                <c:pt idx="1">
                  <c:v>11.8</c:v>
                </c:pt>
                <c:pt idx="2">
                  <c:v>11.8</c:v>
                </c:pt>
                <c:pt idx="3">
                  <c:v>11.8</c:v>
                </c:pt>
                <c:pt idx="4">
                  <c:v>10.100000000000001</c:v>
                </c:pt>
                <c:pt idx="5">
                  <c:v>11.3</c:v>
                </c:pt>
                <c:pt idx="6">
                  <c:v>10</c:v>
                </c:pt>
                <c:pt idx="7">
                  <c:v>9</c:v>
                </c:pt>
                <c:pt idx="8">
                  <c:v>7.8</c:v>
                </c:pt>
                <c:pt idx="9">
                  <c:v>6</c:v>
                </c:pt>
              </c:numCache>
            </c:numRef>
          </c:val>
        </c:ser>
        <c:axId val="101111296"/>
        <c:axId val="101113216"/>
      </c:barChart>
      <c:catAx>
        <c:axId val="101111296"/>
        <c:scaling>
          <c:orientation val="minMax"/>
        </c:scaling>
        <c:axPos val="b"/>
        <c:title>
          <c:tx>
            <c:rich>
              <a:bodyPr/>
              <a:lstStyle/>
              <a:p>
                <a:pPr>
                  <a:defRPr/>
                </a:pPr>
                <a:r>
                  <a:rPr lang="tr-TR"/>
                  <a:t>Gelir Grupları</a:t>
                </a:r>
              </a:p>
            </c:rich>
          </c:tx>
          <c:layout/>
        </c:title>
        <c:numFmt formatCode="General" sourceLinked="1"/>
        <c:majorTickMark val="none"/>
        <c:tickLblPos val="nextTo"/>
        <c:crossAx val="101113216"/>
        <c:crosses val="autoZero"/>
        <c:auto val="1"/>
        <c:lblAlgn val="ctr"/>
        <c:lblOffset val="100"/>
      </c:catAx>
      <c:valAx>
        <c:axId val="101113216"/>
        <c:scaling>
          <c:orientation val="minMax"/>
        </c:scaling>
        <c:axPos val="l"/>
        <c:majorGridlines/>
        <c:title>
          <c:tx>
            <c:rich>
              <a:bodyPr/>
              <a:lstStyle/>
              <a:p>
                <a:pPr>
                  <a:defRPr/>
                </a:pPr>
                <a:r>
                  <a:rPr lang="tr-TR"/>
                  <a:t>Kayıt Dışı Çalışanların Oranları %</a:t>
                </a:r>
              </a:p>
            </c:rich>
          </c:tx>
          <c:layout/>
        </c:title>
        <c:numFmt formatCode="General" sourceLinked="1"/>
        <c:tickLblPos val="nextTo"/>
        <c:crossAx val="101111296"/>
        <c:crosses val="autoZero"/>
        <c:crossBetween val="between"/>
      </c:valAx>
    </c:plotArea>
    <c:plotVisOnly val="1"/>
    <c:dispBlanksAs val="gap"/>
  </c:chart>
  <c:txPr>
    <a:bodyPr/>
    <a:lstStyle/>
    <a:p>
      <a:pPr>
        <a:defRPr sz="1600"/>
      </a:pPr>
      <a:endParaRPr lang="tr-TR"/>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tr-TR"/>
  <c:chart>
    <c:autoTitleDeleted val="1"/>
    <c:plotArea>
      <c:layout/>
      <c:barChart>
        <c:barDir val="col"/>
        <c:grouping val="clustered"/>
        <c:ser>
          <c:idx val="0"/>
          <c:order val="0"/>
          <c:tx>
            <c:strRef>
              <c:f>[1]Sayfa6!$K$3:$K$10</c:f>
              <c:strCache>
                <c:ptCount val="1"/>
                <c:pt idx="0">
                  <c:v>Oran</c:v>
                </c:pt>
              </c:strCache>
            </c:strRef>
          </c:tx>
          <c:dLbls>
            <c:txPr>
              <a:bodyPr/>
              <a:lstStyle/>
              <a:p>
                <a:pPr>
                  <a:defRPr sz="1400"/>
                </a:pPr>
                <a:endParaRPr lang="tr-TR"/>
              </a:p>
            </c:txPr>
            <c:showVal val="1"/>
          </c:dLbls>
          <c:cat>
            <c:numRef>
              <c:f>[1]Sayfa6!$J$11:$J$47</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[1]Sayfa6!$K$11:$K$47</c:f>
              <c:numCache>
                <c:formatCode>General</c:formatCode>
                <c:ptCount val="10"/>
                <c:pt idx="0">
                  <c:v>11.3</c:v>
                </c:pt>
                <c:pt idx="1">
                  <c:v>13.2</c:v>
                </c:pt>
                <c:pt idx="2">
                  <c:v>10.5</c:v>
                </c:pt>
                <c:pt idx="3">
                  <c:v>12.3</c:v>
                </c:pt>
                <c:pt idx="4">
                  <c:v>11</c:v>
                </c:pt>
                <c:pt idx="5">
                  <c:v>10</c:v>
                </c:pt>
                <c:pt idx="6">
                  <c:v>9.7000000000000011</c:v>
                </c:pt>
                <c:pt idx="7">
                  <c:v>8.4</c:v>
                </c:pt>
                <c:pt idx="8">
                  <c:v>7.1</c:v>
                </c:pt>
                <c:pt idx="9">
                  <c:v>6.4</c:v>
                </c:pt>
              </c:numCache>
            </c:numRef>
          </c:val>
        </c:ser>
        <c:axId val="101273600"/>
        <c:axId val="101275136"/>
      </c:barChart>
      <c:catAx>
        <c:axId val="101273600"/>
        <c:scaling>
          <c:orientation val="minMax"/>
        </c:scaling>
        <c:axPos val="b"/>
        <c:numFmt formatCode="General" sourceLinked="1"/>
        <c:tickLblPos val="nextTo"/>
        <c:txPr>
          <a:bodyPr/>
          <a:lstStyle/>
          <a:p>
            <a:pPr>
              <a:defRPr sz="1400"/>
            </a:pPr>
            <a:endParaRPr lang="tr-TR"/>
          </a:p>
        </c:txPr>
        <c:crossAx val="101275136"/>
        <c:crosses val="autoZero"/>
        <c:auto val="1"/>
        <c:lblAlgn val="ctr"/>
        <c:lblOffset val="100"/>
      </c:catAx>
      <c:valAx>
        <c:axId val="101275136"/>
        <c:scaling>
          <c:orientation val="minMax"/>
        </c:scaling>
        <c:axPos val="l"/>
        <c:majorGridlines/>
        <c:numFmt formatCode="General" sourceLinked="1"/>
        <c:tickLblPos val="nextTo"/>
        <c:crossAx val="101273600"/>
        <c:crosses val="autoZero"/>
        <c:crossBetween val="between"/>
      </c:valAx>
    </c:plotArea>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tr-TR"/>
  <c:chart>
    <c:autoTitleDeleted val="1"/>
    <c:plotArea>
      <c:layout/>
      <c:barChart>
        <c:barDir val="col"/>
        <c:grouping val="clustered"/>
        <c:ser>
          <c:idx val="0"/>
          <c:order val="0"/>
          <c:tx>
            <c:strRef>
              <c:f>Sayfa1!$J$4</c:f>
              <c:strCache>
                <c:ptCount val="1"/>
                <c:pt idx="0">
                  <c:v>İnşaat</c:v>
                </c:pt>
              </c:strCache>
            </c:strRef>
          </c:tx>
          <c:dLbls>
            <c:txPr>
              <a:bodyPr/>
              <a:lstStyle/>
              <a:p>
                <a:pPr>
                  <a:defRPr sz="2400"/>
                </a:pPr>
                <a:endParaRPr lang="tr-TR"/>
              </a:p>
            </c:txPr>
            <c:showVal val="1"/>
          </c:dLbls>
          <c:cat>
            <c:strRef>
              <c:f>Sayfa1!$K$3:$L$3</c:f>
              <c:strCache>
                <c:ptCount val="2"/>
                <c:pt idx="0">
                  <c:v>SGK</c:v>
                </c:pt>
                <c:pt idx="1">
                  <c:v>TÜİK</c:v>
                </c:pt>
              </c:strCache>
            </c:strRef>
          </c:cat>
          <c:val>
            <c:numRef>
              <c:f>Sayfa1!$K$4:$L$4</c:f>
              <c:numCache>
                <c:formatCode>General</c:formatCode>
                <c:ptCount val="2"/>
                <c:pt idx="0">
                  <c:v>1348816</c:v>
                </c:pt>
                <c:pt idx="1">
                  <c:v>683000</c:v>
                </c:pt>
              </c:numCache>
            </c:numRef>
          </c:val>
        </c:ser>
        <c:axId val="121504128"/>
        <c:axId val="121505664"/>
      </c:barChart>
      <c:catAx>
        <c:axId val="121504128"/>
        <c:scaling>
          <c:orientation val="minMax"/>
        </c:scaling>
        <c:axPos val="b"/>
        <c:tickLblPos val="nextTo"/>
        <c:txPr>
          <a:bodyPr/>
          <a:lstStyle/>
          <a:p>
            <a:pPr>
              <a:defRPr sz="2400"/>
            </a:pPr>
            <a:endParaRPr lang="tr-TR"/>
          </a:p>
        </c:txPr>
        <c:crossAx val="121505664"/>
        <c:crosses val="autoZero"/>
        <c:auto val="1"/>
        <c:lblAlgn val="ctr"/>
        <c:lblOffset val="100"/>
      </c:catAx>
      <c:valAx>
        <c:axId val="121505664"/>
        <c:scaling>
          <c:orientation val="minMax"/>
        </c:scaling>
        <c:axPos val="l"/>
        <c:majorGridlines/>
        <c:numFmt formatCode="General" sourceLinked="1"/>
        <c:tickLblPos val="nextTo"/>
        <c:txPr>
          <a:bodyPr/>
          <a:lstStyle/>
          <a:p>
            <a:pPr>
              <a:defRPr sz="1600"/>
            </a:pPr>
            <a:endParaRPr lang="tr-TR"/>
          </a:p>
        </c:txPr>
        <c:crossAx val="121504128"/>
        <c:crosses val="autoZero"/>
        <c:crossBetween val="between"/>
      </c:valAx>
    </c:plotArea>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tr-TR"/>
  <c:style val="1"/>
  <c:chart>
    <c:plotArea>
      <c:layout/>
      <c:barChart>
        <c:barDir val="col"/>
        <c:grouping val="clustered"/>
        <c:ser>
          <c:idx val="0"/>
          <c:order val="0"/>
          <c:tx>
            <c:strRef>
              <c:f>kazançlar!$H$12</c:f>
              <c:strCache>
                <c:ptCount val="1"/>
                <c:pt idx="0">
                  <c:v>Müteşebbis Geliri</c:v>
                </c:pt>
              </c:strCache>
            </c:strRef>
          </c:tx>
          <c:dLbls>
            <c:txPr>
              <a:bodyPr/>
              <a:lstStyle/>
              <a:p>
                <a:pPr>
                  <a:defRPr sz="1600"/>
                </a:pPr>
                <a:endParaRPr lang="tr-TR"/>
              </a:p>
            </c:txPr>
            <c:showVal val="1"/>
          </c:dLbls>
          <c:cat>
            <c:strRef>
              <c:f>kazançlar!$G$13:$G$16</c:f>
              <c:strCache>
                <c:ptCount val="4"/>
                <c:pt idx="0">
                  <c:v>İşveren (2010)</c:v>
                </c:pt>
                <c:pt idx="1">
                  <c:v>Kendi Hesabına (2010)</c:v>
                </c:pt>
                <c:pt idx="2">
                  <c:v>SGK'ya  Bldirilen (2010)</c:v>
                </c:pt>
                <c:pt idx="3">
                  <c:v>Gelir İdaresi Başkanlığı'na Bildirilen (2009)</c:v>
                </c:pt>
              </c:strCache>
            </c:strRef>
          </c:cat>
          <c:val>
            <c:numRef>
              <c:f>kazançlar!$H$13:$H$16</c:f>
              <c:numCache>
                <c:formatCode>0</c:formatCode>
                <c:ptCount val="4"/>
                <c:pt idx="0">
                  <c:v>2946.166666666636</c:v>
                </c:pt>
                <c:pt idx="1">
                  <c:v>1370.5</c:v>
                </c:pt>
                <c:pt idx="2">
                  <c:v>798.48484848484838</c:v>
                </c:pt>
                <c:pt idx="3" formatCode="General">
                  <c:v>981</c:v>
                </c:pt>
              </c:numCache>
            </c:numRef>
          </c:val>
        </c:ser>
        <c:ser>
          <c:idx val="1"/>
          <c:order val="1"/>
          <c:tx>
            <c:strRef>
              <c:f>kazançlar!$I$12</c:f>
              <c:strCache>
                <c:ptCount val="1"/>
                <c:pt idx="0">
                  <c:v>Tarım Geliri</c:v>
                </c:pt>
              </c:strCache>
            </c:strRef>
          </c:tx>
          <c:dLbls>
            <c:txPr>
              <a:bodyPr/>
              <a:lstStyle/>
              <a:p>
                <a:pPr>
                  <a:defRPr sz="1600"/>
                </a:pPr>
                <a:endParaRPr lang="tr-TR"/>
              </a:p>
            </c:txPr>
            <c:showVal val="1"/>
          </c:dLbls>
          <c:cat>
            <c:strRef>
              <c:f>kazançlar!$G$13:$G$16</c:f>
              <c:strCache>
                <c:ptCount val="4"/>
                <c:pt idx="0">
                  <c:v>İşveren (2010)</c:v>
                </c:pt>
                <c:pt idx="1">
                  <c:v>Kendi Hesabına (2010)</c:v>
                </c:pt>
                <c:pt idx="2">
                  <c:v>SGK'ya  Bldirilen (2010)</c:v>
                </c:pt>
                <c:pt idx="3">
                  <c:v>Gelir İdaresi Başkanlığı'na Bildirilen (2009)</c:v>
                </c:pt>
              </c:strCache>
            </c:strRef>
          </c:cat>
          <c:val>
            <c:numRef>
              <c:f>kazançlar!$I$13:$I$16</c:f>
              <c:numCache>
                <c:formatCode>0</c:formatCode>
                <c:ptCount val="4"/>
                <c:pt idx="0">
                  <c:v>3419.4166666666647</c:v>
                </c:pt>
                <c:pt idx="1">
                  <c:v>956.16666666666663</c:v>
                </c:pt>
                <c:pt idx="2">
                  <c:v>456.6</c:v>
                </c:pt>
              </c:numCache>
            </c:numRef>
          </c:val>
        </c:ser>
        <c:axId val="98558720"/>
        <c:axId val="98560256"/>
      </c:barChart>
      <c:catAx>
        <c:axId val="98558720"/>
        <c:scaling>
          <c:orientation val="minMax"/>
        </c:scaling>
        <c:axPos val="b"/>
        <c:tickLblPos val="nextTo"/>
        <c:txPr>
          <a:bodyPr/>
          <a:lstStyle/>
          <a:p>
            <a:pPr>
              <a:defRPr sz="1600"/>
            </a:pPr>
            <a:endParaRPr lang="tr-TR"/>
          </a:p>
        </c:txPr>
        <c:crossAx val="98560256"/>
        <c:crosses val="autoZero"/>
        <c:auto val="1"/>
        <c:lblAlgn val="ctr"/>
        <c:lblOffset val="100"/>
      </c:catAx>
      <c:valAx>
        <c:axId val="98560256"/>
        <c:scaling>
          <c:orientation val="minMax"/>
        </c:scaling>
        <c:axPos val="l"/>
        <c:majorGridlines/>
        <c:numFmt formatCode="0" sourceLinked="1"/>
        <c:tickLblPos val="nextTo"/>
        <c:crossAx val="98558720"/>
        <c:crosses val="autoZero"/>
        <c:crossBetween val="between"/>
      </c:valAx>
    </c:plotArea>
    <c:legend>
      <c:legendPos val="r"/>
      <c:layout/>
      <c:txPr>
        <a:bodyPr/>
        <a:lstStyle/>
        <a:p>
          <a:pPr>
            <a:defRPr sz="1600"/>
          </a:pPr>
          <a:endParaRPr lang="tr-TR"/>
        </a:p>
      </c:txPr>
    </c:legend>
    <c:plotVisOnly val="1"/>
    <c:dispBlanksAs val="gap"/>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tr-TR"/>
  <c:style val="1"/>
  <c:chart>
    <c:plotArea>
      <c:layout/>
      <c:barChart>
        <c:barDir val="col"/>
        <c:grouping val="clustered"/>
        <c:ser>
          <c:idx val="0"/>
          <c:order val="0"/>
          <c:dLbls>
            <c:txPr>
              <a:bodyPr/>
              <a:lstStyle/>
              <a:p>
                <a:pPr>
                  <a:defRPr sz="1800"/>
                </a:pPr>
                <a:endParaRPr lang="tr-TR"/>
              </a:p>
            </c:txPr>
            <c:showVal val="1"/>
          </c:dLbls>
          <c:cat>
            <c:strRef>
              <c:f>Sayfa1!$A$16:$E$16</c:f>
              <c:strCache>
                <c:ptCount val="5"/>
                <c:pt idx="0">
                  <c:v>Kayıtdışı ihbar Şikayet</c:v>
                </c:pt>
                <c:pt idx="1">
                  <c:v>Muvazaalı Boşanma</c:v>
                </c:pt>
                <c:pt idx="2">
                  <c:v>Oda Kaydı-Dahte Sigortalılık</c:v>
                </c:pt>
                <c:pt idx="3">
                  <c:v>İş Kazası ve Melsk Hastalığı</c:v>
                </c:pt>
                <c:pt idx="4">
                  <c:v>Diğer</c:v>
                </c:pt>
              </c:strCache>
            </c:strRef>
          </c:cat>
          <c:val>
            <c:numRef>
              <c:f>Sayfa1!$A$17:$E$17</c:f>
              <c:numCache>
                <c:formatCode>General</c:formatCode>
                <c:ptCount val="5"/>
                <c:pt idx="0">
                  <c:v>26.1</c:v>
                </c:pt>
                <c:pt idx="1">
                  <c:v>10.1</c:v>
                </c:pt>
                <c:pt idx="2">
                  <c:v>8.5</c:v>
                </c:pt>
                <c:pt idx="3">
                  <c:v>6.7</c:v>
                </c:pt>
                <c:pt idx="4">
                  <c:v>48.6</c:v>
                </c:pt>
              </c:numCache>
            </c:numRef>
          </c:val>
        </c:ser>
        <c:axId val="168477056"/>
        <c:axId val="169864576"/>
      </c:barChart>
      <c:catAx>
        <c:axId val="168477056"/>
        <c:scaling>
          <c:orientation val="minMax"/>
        </c:scaling>
        <c:axPos val="b"/>
        <c:tickLblPos val="nextTo"/>
        <c:txPr>
          <a:bodyPr/>
          <a:lstStyle/>
          <a:p>
            <a:pPr>
              <a:defRPr sz="1800"/>
            </a:pPr>
            <a:endParaRPr lang="tr-TR"/>
          </a:p>
        </c:txPr>
        <c:crossAx val="169864576"/>
        <c:crosses val="autoZero"/>
        <c:auto val="1"/>
        <c:lblAlgn val="ctr"/>
        <c:lblOffset val="100"/>
      </c:catAx>
      <c:valAx>
        <c:axId val="169864576"/>
        <c:scaling>
          <c:orientation val="minMax"/>
        </c:scaling>
        <c:axPos val="l"/>
        <c:majorGridlines/>
        <c:numFmt formatCode="General" sourceLinked="1"/>
        <c:tickLblPos val="nextTo"/>
        <c:txPr>
          <a:bodyPr/>
          <a:lstStyle/>
          <a:p>
            <a:pPr>
              <a:defRPr sz="1800"/>
            </a:pPr>
            <a:endParaRPr lang="tr-TR"/>
          </a:p>
        </c:txPr>
        <c:crossAx val="168477056"/>
        <c:crosses val="autoZero"/>
        <c:crossBetween val="between"/>
      </c:valAx>
    </c:plotArea>
    <c:plotVisOnly val="1"/>
    <c:dispBlanksAs val="gap"/>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bar"/>
        <c:grouping val="clustered"/>
        <c:ser>
          <c:idx val="0"/>
          <c:order val="0"/>
          <c:dLbls>
            <c:showVal val="1"/>
          </c:dLbls>
          <c:cat>
            <c:strRef>
              <c:f>Sheet2!$H$4:$H$11</c:f>
              <c:strCache>
                <c:ptCount val="8"/>
                <c:pt idx="0">
                  <c:v>Sigortalılık Niteliği</c:v>
                </c:pt>
                <c:pt idx="1">
                  <c:v>İşyerinin Niteliği</c:v>
                </c:pt>
                <c:pt idx="2">
                  <c:v>Kayıt Dışı İstihdam</c:v>
                </c:pt>
                <c:pt idx="3">
                  <c:v>Sağlık hizmetleri</c:v>
                </c:pt>
                <c:pt idx="4">
                  <c:v>Müstehaklık Tahkikatları</c:v>
                </c:pt>
                <c:pt idx="5">
                  <c:v>Prim borçları</c:v>
                </c:pt>
                <c:pt idx="6">
                  <c:v>İş Kazaları ve Melek Hastaklıkları</c:v>
                </c:pt>
                <c:pt idx="7">
                  <c:v>Diğer İşler</c:v>
                </c:pt>
              </c:strCache>
            </c:strRef>
          </c:cat>
          <c:val>
            <c:numRef>
              <c:f>Sheet2!$I$4:$I$11</c:f>
              <c:numCache>
                <c:formatCode>0.00</c:formatCode>
                <c:ptCount val="8"/>
                <c:pt idx="0">
                  <c:v>0.20833333333333359</c:v>
                </c:pt>
                <c:pt idx="1">
                  <c:v>0.16666666666666666</c:v>
                </c:pt>
                <c:pt idx="2">
                  <c:v>0.16666666666666666</c:v>
                </c:pt>
                <c:pt idx="3">
                  <c:v>0.16666666666666666</c:v>
                </c:pt>
                <c:pt idx="4">
                  <c:v>0.125</c:v>
                </c:pt>
                <c:pt idx="5">
                  <c:v>8.3333333333333343E-2</c:v>
                </c:pt>
                <c:pt idx="6">
                  <c:v>4.1666666666666664E-2</c:v>
                </c:pt>
                <c:pt idx="7">
                  <c:v>4.1666666666666664E-2</c:v>
                </c:pt>
              </c:numCache>
            </c:numRef>
          </c:val>
        </c:ser>
        <c:axId val="188536320"/>
        <c:axId val="188538240"/>
      </c:barChart>
      <c:catAx>
        <c:axId val="188536320"/>
        <c:scaling>
          <c:orientation val="minMax"/>
        </c:scaling>
        <c:axPos val="l"/>
        <c:tickLblPos val="nextTo"/>
        <c:crossAx val="188538240"/>
        <c:crosses val="autoZero"/>
        <c:auto val="1"/>
        <c:lblAlgn val="ctr"/>
        <c:lblOffset val="100"/>
      </c:catAx>
      <c:valAx>
        <c:axId val="188538240"/>
        <c:scaling>
          <c:orientation val="minMax"/>
        </c:scaling>
        <c:axPos val="b"/>
        <c:majorGridlines/>
        <c:numFmt formatCode="0.00" sourceLinked="1"/>
        <c:tickLblPos val="nextTo"/>
        <c:crossAx val="188536320"/>
        <c:crosses val="autoZero"/>
        <c:crossBetween val="between"/>
      </c:valAx>
    </c:plotArea>
    <c:plotVisOnly val="1"/>
    <c:dispBlanksAs val="gap"/>
  </c:chart>
  <c:txPr>
    <a:bodyPr/>
    <a:lstStyle/>
    <a:p>
      <a:pPr>
        <a:defRPr sz="1400"/>
      </a:pPr>
      <a:endParaRPr lang="tr-TR"/>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tr-TR"/>
  <c:chart>
    <c:plotArea>
      <c:layout/>
      <c:barChart>
        <c:barDir val="col"/>
        <c:grouping val="clustered"/>
        <c:ser>
          <c:idx val="0"/>
          <c:order val="0"/>
          <c:tx>
            <c:strRef>
              <c:f>Sayfa1!$F$11</c:f>
              <c:strCache>
                <c:ptCount val="1"/>
                <c:pt idx="0">
                  <c:v>2001</c:v>
                </c:pt>
              </c:strCache>
            </c:strRef>
          </c:tx>
          <c:dLbls>
            <c:txPr>
              <a:bodyPr/>
              <a:lstStyle/>
              <a:p>
                <a:pPr>
                  <a:defRPr sz="1400"/>
                </a:pPr>
                <a:endParaRPr lang="tr-TR"/>
              </a:p>
            </c:txPr>
            <c:showVal val="1"/>
          </c:dLbls>
          <c:cat>
            <c:strRef>
              <c:f>Sayfa1!$G$10:$K$10</c:f>
              <c:strCache>
                <c:ptCount val="5"/>
                <c:pt idx="0">
                  <c:v>Tespitin Geliştirilmesi</c:v>
                </c:pt>
                <c:pt idx="1">
                  <c:v>Cezalar</c:v>
                </c:pt>
                <c:pt idx="2">
                  <c:v>Önleme</c:v>
                </c:pt>
                <c:pt idx="3">
                  <c:v>Resmileştirme</c:v>
                </c:pt>
                <c:pt idx="4">
                  <c:v>Davranışın Değiştirilmesi</c:v>
                </c:pt>
              </c:strCache>
            </c:strRef>
          </c:cat>
          <c:val>
            <c:numRef>
              <c:f>Sayfa1!$G$11:$K$11</c:f>
              <c:numCache>
                <c:formatCode>General</c:formatCode>
                <c:ptCount val="5"/>
                <c:pt idx="0">
                  <c:v>9</c:v>
                </c:pt>
                <c:pt idx="1">
                  <c:v>5</c:v>
                </c:pt>
                <c:pt idx="2">
                  <c:v>5</c:v>
                </c:pt>
                <c:pt idx="3">
                  <c:v>4</c:v>
                </c:pt>
              </c:numCache>
            </c:numRef>
          </c:val>
        </c:ser>
        <c:ser>
          <c:idx val="1"/>
          <c:order val="1"/>
          <c:tx>
            <c:strRef>
              <c:f>Sayfa1!$F$12</c:f>
              <c:strCache>
                <c:ptCount val="1"/>
                <c:pt idx="0">
                  <c:v>2003</c:v>
                </c:pt>
              </c:strCache>
            </c:strRef>
          </c:tx>
          <c:dLbls>
            <c:txPr>
              <a:bodyPr/>
              <a:lstStyle/>
              <a:p>
                <a:pPr>
                  <a:defRPr sz="1400"/>
                </a:pPr>
                <a:endParaRPr lang="tr-TR"/>
              </a:p>
            </c:txPr>
            <c:showVal val="1"/>
          </c:dLbls>
          <c:cat>
            <c:strRef>
              <c:f>Sayfa1!$G$10:$K$10</c:f>
              <c:strCache>
                <c:ptCount val="5"/>
                <c:pt idx="0">
                  <c:v>Tespitin Geliştirilmesi</c:v>
                </c:pt>
                <c:pt idx="1">
                  <c:v>Cezalar</c:v>
                </c:pt>
                <c:pt idx="2">
                  <c:v>Önleme</c:v>
                </c:pt>
                <c:pt idx="3">
                  <c:v>Resmileştirme</c:v>
                </c:pt>
                <c:pt idx="4">
                  <c:v>Davranışın Değiştirilmesi</c:v>
                </c:pt>
              </c:strCache>
            </c:strRef>
          </c:cat>
          <c:val>
            <c:numRef>
              <c:f>Sayfa1!$G$12:$K$12</c:f>
              <c:numCache>
                <c:formatCode>General</c:formatCode>
                <c:ptCount val="5"/>
                <c:pt idx="0">
                  <c:v>11</c:v>
                </c:pt>
                <c:pt idx="1">
                  <c:v>4</c:v>
                </c:pt>
                <c:pt idx="2">
                  <c:v>11</c:v>
                </c:pt>
                <c:pt idx="3">
                  <c:v>8</c:v>
                </c:pt>
                <c:pt idx="4">
                  <c:v>3</c:v>
                </c:pt>
              </c:numCache>
            </c:numRef>
          </c:val>
        </c:ser>
        <c:ser>
          <c:idx val="2"/>
          <c:order val="2"/>
          <c:tx>
            <c:strRef>
              <c:f>Sayfa1!$F$13</c:f>
              <c:strCache>
                <c:ptCount val="1"/>
                <c:pt idx="0">
                  <c:v>2005</c:v>
                </c:pt>
              </c:strCache>
            </c:strRef>
          </c:tx>
          <c:dLbls>
            <c:txPr>
              <a:bodyPr/>
              <a:lstStyle/>
              <a:p>
                <a:pPr>
                  <a:defRPr sz="1400"/>
                </a:pPr>
                <a:endParaRPr lang="tr-TR"/>
              </a:p>
            </c:txPr>
            <c:showVal val="1"/>
          </c:dLbls>
          <c:cat>
            <c:strRef>
              <c:f>Sayfa1!$G$10:$K$10</c:f>
              <c:strCache>
                <c:ptCount val="5"/>
                <c:pt idx="0">
                  <c:v>Tespitin Geliştirilmesi</c:v>
                </c:pt>
                <c:pt idx="1">
                  <c:v>Cezalar</c:v>
                </c:pt>
                <c:pt idx="2">
                  <c:v>Önleme</c:v>
                </c:pt>
                <c:pt idx="3">
                  <c:v>Resmileştirme</c:v>
                </c:pt>
                <c:pt idx="4">
                  <c:v>Davranışın Değiştirilmesi</c:v>
                </c:pt>
              </c:strCache>
            </c:strRef>
          </c:cat>
          <c:val>
            <c:numRef>
              <c:f>Sayfa1!$G$13:$K$13</c:f>
              <c:numCache>
                <c:formatCode>General</c:formatCode>
                <c:ptCount val="5"/>
                <c:pt idx="0">
                  <c:v>10</c:v>
                </c:pt>
                <c:pt idx="1">
                  <c:v>2</c:v>
                </c:pt>
                <c:pt idx="2">
                  <c:v>6</c:v>
                </c:pt>
                <c:pt idx="3">
                  <c:v>8</c:v>
                </c:pt>
                <c:pt idx="4">
                  <c:v>3</c:v>
                </c:pt>
              </c:numCache>
            </c:numRef>
          </c:val>
        </c:ser>
        <c:axId val="140514816"/>
        <c:axId val="140516352"/>
      </c:barChart>
      <c:catAx>
        <c:axId val="140514816"/>
        <c:scaling>
          <c:orientation val="minMax"/>
        </c:scaling>
        <c:axPos val="b"/>
        <c:tickLblPos val="nextTo"/>
        <c:txPr>
          <a:bodyPr/>
          <a:lstStyle/>
          <a:p>
            <a:pPr>
              <a:defRPr sz="1400"/>
            </a:pPr>
            <a:endParaRPr lang="tr-TR"/>
          </a:p>
        </c:txPr>
        <c:crossAx val="140516352"/>
        <c:crosses val="autoZero"/>
        <c:auto val="1"/>
        <c:lblAlgn val="ctr"/>
        <c:lblOffset val="100"/>
      </c:catAx>
      <c:valAx>
        <c:axId val="140516352"/>
        <c:scaling>
          <c:orientation val="minMax"/>
        </c:scaling>
        <c:axPos val="l"/>
        <c:majorGridlines/>
        <c:numFmt formatCode="General" sourceLinked="1"/>
        <c:tickLblPos val="nextTo"/>
        <c:crossAx val="140514816"/>
        <c:crosses val="autoZero"/>
        <c:crossBetween val="between"/>
      </c:valAx>
    </c:plotArea>
    <c:legend>
      <c:legendPos val="r"/>
      <c:layout/>
      <c:txPr>
        <a:bodyPr/>
        <a:lstStyle/>
        <a:p>
          <a:pPr>
            <a:defRPr sz="1800"/>
          </a:pPr>
          <a:endParaRPr lang="tr-TR"/>
        </a:p>
      </c:txPr>
    </c:legend>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bar"/>
        <c:grouping val="clustered"/>
        <c:ser>
          <c:idx val="0"/>
          <c:order val="0"/>
          <c:dLbls>
            <c:txPr>
              <a:bodyPr/>
              <a:lstStyle/>
              <a:p>
                <a:pPr>
                  <a:defRPr sz="1400"/>
                </a:pPr>
                <a:endParaRPr lang="tr-TR"/>
              </a:p>
            </c:txPr>
            <c:showVal val="1"/>
          </c:dLbls>
          <c:cat>
            <c:strRef>
              <c:f>Sayfa1!$C$4:$C$32</c:f>
              <c:strCache>
                <c:ptCount val="29"/>
                <c:pt idx="0">
                  <c:v>Kantinler</c:v>
                </c:pt>
                <c:pt idx="1">
                  <c:v>Bina temizleme faaliyetleri (endüstriyel amaçlı temizlik)</c:v>
                </c:pt>
                <c:pt idx="2">
                  <c:v>Lokantalar, pastaneler vb. yerler</c:v>
                </c:pt>
                <c:pt idx="3">
                  <c:v>Veri işleme</c:v>
                </c:pt>
                <c:pt idx="4">
                  <c:v>Et imalatı ve saklanması</c:v>
                </c:pt>
                <c:pt idx="5">
                  <c:v>Dışarıya yemek hizmeti sunan işletmeler (catering)</c:v>
                </c:pt>
                <c:pt idx="6">
                  <c:v>Yükleme-boşaltma hizmetleri</c:v>
                </c:pt>
                <c:pt idx="7">
                  <c:v>Deri giyim eşyası imalatı</c:v>
                </c:pt>
                <c:pt idx="8">
                  <c:v>Ekmek, taze fırın ürünleri ve taze kek imalatı</c:v>
                </c:pt>
                <c:pt idx="9">
                  <c:v>Pamuklu dokuma</c:v>
                </c:pt>
                <c:pt idx="10">
                  <c:v>Giyim eşyası dışındaki hazır tekstil ürünleri imalatı</c:v>
                </c:pt>
                <c:pt idx="11">
                  <c:v>Dokuma, giyecek, ayakkabı ve deri eşya satışı ile ilgili aracılar</c:v>
                </c:pt>
                <c:pt idx="12">
                  <c:v>Emlakçılık</c:v>
                </c:pt>
                <c:pt idx="13">
                  <c:v>Oteller ve moteller</c:v>
                </c:pt>
                <c:pt idx="14">
                  <c:v>Motorlu taşıtların satışı</c:v>
                </c:pt>
                <c:pt idx="15">
                  <c:v>Tekstil ürünleri perakende ticareti</c:v>
                </c:pt>
                <c:pt idx="16">
                  <c:v>Elektrik dağıtım ve kontrol cihazları imalatı</c:v>
                </c:pt>
                <c:pt idx="17">
                  <c:v>Sinema filmi gösterimi</c:v>
                </c:pt>
                <c:pt idx="18">
                  <c:v>Et ve et ürünleri perakende ticareti</c:v>
                </c:pt>
                <c:pt idx="19">
                  <c:v>Muhasebe, mali müşavirlik ve hesap uzmanlığı hizmetleri; vergi danışmanlığı hizmetleri</c:v>
                </c:pt>
                <c:pt idx="20">
                  <c:v>Şehirlerarası yollar, yollar, havaalanları ve spor alanları inşaatı</c:v>
                </c:pt>
                <c:pt idx="21">
                  <c:v>Berber, kuaför ve güzellik salonlarının faaliyetleri</c:v>
                </c:pt>
                <c:pt idx="22">
                  <c:v>Binaların veya bina dışı yapıların genel inşaat işleri</c:v>
                </c:pt>
                <c:pt idx="23">
                  <c:v>Depolama ve ambarlama hizmetleri</c:v>
                </c:pt>
                <c:pt idx="24">
                  <c:v>Sebze ve meyve toptan ticareti</c:v>
                </c:pt>
                <c:pt idx="25">
                  <c:v>Sinema ve video filmi yapımı</c:v>
                </c:pt>
                <c:pt idx="26">
                  <c:v>Havayolu taşımacılığını destekleyici diğer faaliyetler</c:v>
                </c:pt>
                <c:pt idx="27">
                  <c:v>Otomobil kiralama</c:v>
                </c:pt>
                <c:pt idx="28">
                  <c:v>Diğer kara taşımacılığı ile yapılan yolcu taşımacılığı</c:v>
                </c:pt>
              </c:strCache>
            </c:strRef>
          </c:cat>
          <c:val>
            <c:numRef>
              <c:f>Sayfa1!$D$4:$D$32</c:f>
              <c:numCache>
                <c:formatCode>General</c:formatCode>
                <c:ptCount val="29"/>
                <c:pt idx="0">
                  <c:v>19.3</c:v>
                </c:pt>
                <c:pt idx="1">
                  <c:v>16.5</c:v>
                </c:pt>
                <c:pt idx="2">
                  <c:v>15.9</c:v>
                </c:pt>
                <c:pt idx="3">
                  <c:v>15.5</c:v>
                </c:pt>
                <c:pt idx="4">
                  <c:v>13.6</c:v>
                </c:pt>
                <c:pt idx="5">
                  <c:v>13.3</c:v>
                </c:pt>
                <c:pt idx="6">
                  <c:v>12</c:v>
                </c:pt>
                <c:pt idx="7">
                  <c:v>11.9</c:v>
                </c:pt>
                <c:pt idx="8">
                  <c:v>10.5</c:v>
                </c:pt>
                <c:pt idx="9">
                  <c:v>8.2000000000000011</c:v>
                </c:pt>
                <c:pt idx="10">
                  <c:v>8.1</c:v>
                </c:pt>
                <c:pt idx="11">
                  <c:v>8</c:v>
                </c:pt>
                <c:pt idx="12">
                  <c:v>7.8</c:v>
                </c:pt>
                <c:pt idx="13">
                  <c:v>7.1</c:v>
                </c:pt>
                <c:pt idx="14">
                  <c:v>6.7</c:v>
                </c:pt>
                <c:pt idx="15">
                  <c:v>6.4</c:v>
                </c:pt>
                <c:pt idx="16">
                  <c:v>6.3</c:v>
                </c:pt>
                <c:pt idx="17">
                  <c:v>6.3</c:v>
                </c:pt>
                <c:pt idx="18">
                  <c:v>6.2</c:v>
                </c:pt>
                <c:pt idx="19">
                  <c:v>5.7</c:v>
                </c:pt>
                <c:pt idx="20">
                  <c:v>5.7</c:v>
                </c:pt>
                <c:pt idx="21">
                  <c:v>5.6</c:v>
                </c:pt>
                <c:pt idx="22">
                  <c:v>5.5</c:v>
                </c:pt>
                <c:pt idx="23">
                  <c:v>4.9000000000000004</c:v>
                </c:pt>
                <c:pt idx="24">
                  <c:v>4.4000000000000004</c:v>
                </c:pt>
                <c:pt idx="25">
                  <c:v>3.7</c:v>
                </c:pt>
                <c:pt idx="26">
                  <c:v>3.7</c:v>
                </c:pt>
                <c:pt idx="27">
                  <c:v>2.2999999999999998</c:v>
                </c:pt>
                <c:pt idx="28">
                  <c:v>2.1</c:v>
                </c:pt>
              </c:numCache>
            </c:numRef>
          </c:val>
        </c:ser>
        <c:axId val="98963456"/>
        <c:axId val="101110144"/>
      </c:barChart>
      <c:catAx>
        <c:axId val="98963456"/>
        <c:scaling>
          <c:orientation val="minMax"/>
        </c:scaling>
        <c:axPos val="l"/>
        <c:tickLblPos val="nextTo"/>
        <c:txPr>
          <a:bodyPr/>
          <a:lstStyle/>
          <a:p>
            <a:pPr>
              <a:defRPr sz="1400"/>
            </a:pPr>
            <a:endParaRPr lang="tr-TR"/>
          </a:p>
        </c:txPr>
        <c:crossAx val="101110144"/>
        <c:crosses val="autoZero"/>
        <c:auto val="1"/>
        <c:lblAlgn val="ctr"/>
        <c:lblOffset val="100"/>
        <c:tickLblSkip val="1"/>
      </c:catAx>
      <c:valAx>
        <c:axId val="101110144"/>
        <c:scaling>
          <c:orientation val="minMax"/>
        </c:scaling>
        <c:axPos val="b"/>
        <c:majorGridlines/>
        <c:numFmt formatCode="General" sourceLinked="1"/>
        <c:tickLblPos val="nextTo"/>
        <c:crossAx val="98963456"/>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col"/>
        <c:grouping val="percentStacked"/>
        <c:ser>
          <c:idx val="0"/>
          <c:order val="0"/>
          <c:tx>
            <c:strRef>
              <c:f>ptlNqqYa!$G$15</c:f>
              <c:strCache>
                <c:ptCount val="1"/>
                <c:pt idx="0">
                  <c:v>Kayıtlı Değil</c:v>
                </c:pt>
              </c:strCache>
            </c:strRef>
          </c:tx>
          <c:dLbls>
            <c:txPr>
              <a:bodyPr/>
              <a:lstStyle/>
              <a:p>
                <a:pPr>
                  <a:defRPr sz="1800"/>
                </a:pPr>
                <a:endParaRPr lang="tr-TR"/>
              </a:p>
            </c:txPr>
            <c:showVal val="1"/>
          </c:dLbls>
          <c:cat>
            <c:strRef>
              <c:f>ptlNqqYa!$H$14:$J$14</c:f>
              <c:strCache>
                <c:ptCount val="3"/>
                <c:pt idx="0">
                  <c:v>Tarım Dışı</c:v>
                </c:pt>
                <c:pt idx="1">
                  <c:v>Tarım</c:v>
                </c:pt>
                <c:pt idx="2">
                  <c:v>Toplam</c:v>
                </c:pt>
              </c:strCache>
            </c:strRef>
          </c:cat>
          <c:val>
            <c:numRef>
              <c:f>ptlNqqYa!$H$15:$J$15</c:f>
              <c:numCache>
                <c:formatCode>0.00</c:formatCode>
                <c:ptCount val="3"/>
                <c:pt idx="0">
                  <c:v>0.29063922890426352</c:v>
                </c:pt>
                <c:pt idx="1">
                  <c:v>0.85465423191976064</c:v>
                </c:pt>
                <c:pt idx="2">
                  <c:v>0.4325042046561034</c:v>
                </c:pt>
              </c:numCache>
            </c:numRef>
          </c:val>
        </c:ser>
        <c:ser>
          <c:idx val="1"/>
          <c:order val="1"/>
          <c:tx>
            <c:strRef>
              <c:f>ptlNqqYa!$G$16</c:f>
              <c:strCache>
                <c:ptCount val="1"/>
                <c:pt idx="0">
                  <c:v>Kayıtlı </c:v>
                </c:pt>
              </c:strCache>
            </c:strRef>
          </c:tx>
          <c:dLbls>
            <c:txPr>
              <a:bodyPr/>
              <a:lstStyle/>
              <a:p>
                <a:pPr>
                  <a:defRPr sz="1800"/>
                </a:pPr>
                <a:endParaRPr lang="tr-TR"/>
              </a:p>
            </c:txPr>
            <c:showVal val="1"/>
          </c:dLbls>
          <c:cat>
            <c:strRef>
              <c:f>ptlNqqYa!$H$14:$J$14</c:f>
              <c:strCache>
                <c:ptCount val="3"/>
                <c:pt idx="0">
                  <c:v>Tarım Dışı</c:v>
                </c:pt>
                <c:pt idx="1">
                  <c:v>Tarım</c:v>
                </c:pt>
                <c:pt idx="2">
                  <c:v>Toplam</c:v>
                </c:pt>
              </c:strCache>
            </c:strRef>
          </c:cat>
          <c:val>
            <c:numRef>
              <c:f>ptlNqqYa!$H$16:$J$16</c:f>
              <c:numCache>
                <c:formatCode>0.00</c:formatCode>
                <c:ptCount val="3"/>
                <c:pt idx="0">
                  <c:v>0.70941990420436407</c:v>
                </c:pt>
                <c:pt idx="1">
                  <c:v>0.14516980468062643</c:v>
                </c:pt>
                <c:pt idx="2">
                  <c:v>0.5674957953438976</c:v>
                </c:pt>
              </c:numCache>
            </c:numRef>
          </c:val>
        </c:ser>
        <c:overlap val="100"/>
        <c:axId val="82475648"/>
        <c:axId val="82481536"/>
      </c:barChart>
      <c:catAx>
        <c:axId val="82475648"/>
        <c:scaling>
          <c:orientation val="minMax"/>
        </c:scaling>
        <c:axPos val="b"/>
        <c:tickLblPos val="nextTo"/>
        <c:txPr>
          <a:bodyPr/>
          <a:lstStyle/>
          <a:p>
            <a:pPr>
              <a:defRPr sz="1800"/>
            </a:pPr>
            <a:endParaRPr lang="tr-TR"/>
          </a:p>
        </c:txPr>
        <c:crossAx val="82481536"/>
        <c:crosses val="autoZero"/>
        <c:auto val="1"/>
        <c:lblAlgn val="ctr"/>
        <c:lblOffset val="100"/>
      </c:catAx>
      <c:valAx>
        <c:axId val="82481536"/>
        <c:scaling>
          <c:orientation val="minMax"/>
        </c:scaling>
        <c:axPos val="l"/>
        <c:majorGridlines/>
        <c:numFmt formatCode="0%" sourceLinked="1"/>
        <c:tickLblPos val="nextTo"/>
        <c:crossAx val="82475648"/>
        <c:crosses val="autoZero"/>
        <c:crossBetween val="between"/>
      </c:valAx>
    </c:plotArea>
    <c:legend>
      <c:legendPos val="r"/>
      <c:layout/>
      <c:txPr>
        <a:bodyPr/>
        <a:lstStyle/>
        <a:p>
          <a:pPr>
            <a:defRPr sz="1800"/>
          </a:pPr>
          <a:endParaRPr lang="tr-TR"/>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bar"/>
        <c:grouping val="clustered"/>
        <c:ser>
          <c:idx val="0"/>
          <c:order val="0"/>
          <c:dLbls>
            <c:showVal val="1"/>
          </c:dLbls>
          <c:cat>
            <c:strRef>
              <c:f>Zsx3AXTm!$I$15:$I$32</c:f>
              <c:strCache>
                <c:ptCount val="18"/>
                <c:pt idx="0">
                  <c:v>Tarım, ormancılık ve balıkçılık</c:v>
                </c:pt>
                <c:pt idx="1">
                  <c:v>Toptan ve perakende ticaret</c:v>
                </c:pt>
                <c:pt idx="2">
                  <c:v>İmalat Sanayi</c:v>
                </c:pt>
                <c:pt idx="3">
                  <c:v>İnşaat ve bayındırlık işleri</c:v>
                </c:pt>
                <c:pt idx="4">
                  <c:v>Diğer Hizmet Faaliyetleri</c:v>
                </c:pt>
                <c:pt idx="5">
                  <c:v>Konaklama ve yiyecek hizmeti faaliyetleri</c:v>
                </c:pt>
                <c:pt idx="6">
                  <c:v>Ulaştırma ve depolama</c:v>
                </c:pt>
                <c:pt idx="7">
                  <c:v>İdari ve destek hizmet faaliyetleri</c:v>
                </c:pt>
                <c:pt idx="8">
                  <c:v>Mesleki, bilimsel ve teknik faaliyetler</c:v>
                </c:pt>
                <c:pt idx="9">
                  <c:v>Kamu yönetimi ve savunma</c:v>
                </c:pt>
                <c:pt idx="10">
                  <c:v>Elektrik, gaz, buhar, su ve kanalizasyon</c:v>
                </c:pt>
                <c:pt idx="11">
                  <c:v>Eğitim hizmetleri</c:v>
                </c:pt>
                <c:pt idx="12">
                  <c:v>Bilgi ve iletişim</c:v>
                </c:pt>
                <c:pt idx="13">
                  <c:v>Kültür, sanat, eğlence, dinlence ve spor</c:v>
                </c:pt>
                <c:pt idx="14">
                  <c:v>İnsan sağlığı ve sosyal hizmet faaliyetleri</c:v>
                </c:pt>
                <c:pt idx="15">
                  <c:v>Gayrimenkul faaliyetleri</c:v>
                </c:pt>
                <c:pt idx="16">
                  <c:v>Finans ve sigorta faaliyetleri</c:v>
                </c:pt>
                <c:pt idx="17">
                  <c:v>Madencilik ve taşocakçılığı</c:v>
                </c:pt>
              </c:strCache>
            </c:strRef>
          </c:cat>
          <c:val>
            <c:numRef>
              <c:f>Zsx3AXTm!$J$15:$J$32</c:f>
              <c:numCache>
                <c:formatCode>0.000</c:formatCode>
                <c:ptCount val="18"/>
                <c:pt idx="0">
                  <c:v>0.4970323372902174</c:v>
                </c:pt>
                <c:pt idx="1">
                  <c:v>0.12443716741711019</c:v>
                </c:pt>
                <c:pt idx="2">
                  <c:v>0.11492018010642653</c:v>
                </c:pt>
                <c:pt idx="3">
                  <c:v>7.664756446991404E-2</c:v>
                </c:pt>
                <c:pt idx="4">
                  <c:v>4.8505935325419566E-2</c:v>
                </c:pt>
                <c:pt idx="5">
                  <c:v>4.7175603765861662E-2</c:v>
                </c:pt>
                <c:pt idx="6">
                  <c:v>3.7760949652067152E-2</c:v>
                </c:pt>
                <c:pt idx="7">
                  <c:v>9.92632009823987E-3</c:v>
                </c:pt>
                <c:pt idx="8">
                  <c:v>9.8239869013508046E-3</c:v>
                </c:pt>
                <c:pt idx="9">
                  <c:v>6.2423250102333306E-3</c:v>
                </c:pt>
                <c:pt idx="10">
                  <c:v>5.7306590257879811E-3</c:v>
                </c:pt>
                <c:pt idx="11">
                  <c:v>4.5026606631191242E-3</c:v>
                </c:pt>
                <c:pt idx="12">
                  <c:v>4.4003274662300527E-3</c:v>
                </c:pt>
                <c:pt idx="13">
                  <c:v>4.1956610724519106E-3</c:v>
                </c:pt>
                <c:pt idx="14">
                  <c:v>3.3769954973393392E-3</c:v>
                </c:pt>
                <c:pt idx="15">
                  <c:v>2.9676627097830542E-3</c:v>
                </c:pt>
                <c:pt idx="16">
                  <c:v>1.4326647564469914E-3</c:v>
                </c:pt>
                <c:pt idx="17">
                  <c:v>9.2099877200163733E-4</c:v>
                </c:pt>
              </c:numCache>
            </c:numRef>
          </c:val>
        </c:ser>
        <c:axId val="82504320"/>
        <c:axId val="82506112"/>
      </c:barChart>
      <c:catAx>
        <c:axId val="82504320"/>
        <c:scaling>
          <c:orientation val="minMax"/>
        </c:scaling>
        <c:axPos val="l"/>
        <c:tickLblPos val="nextTo"/>
        <c:crossAx val="82506112"/>
        <c:crosses val="autoZero"/>
        <c:auto val="1"/>
        <c:lblAlgn val="ctr"/>
        <c:lblOffset val="100"/>
      </c:catAx>
      <c:valAx>
        <c:axId val="82506112"/>
        <c:scaling>
          <c:orientation val="minMax"/>
        </c:scaling>
        <c:axPos val="b"/>
        <c:majorGridlines/>
        <c:numFmt formatCode="0.000" sourceLinked="1"/>
        <c:tickLblPos val="nextTo"/>
        <c:crossAx val="82504320"/>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bar"/>
        <c:grouping val="clustered"/>
        <c:ser>
          <c:idx val="0"/>
          <c:order val="0"/>
          <c:dLbls>
            <c:txPr>
              <a:bodyPr/>
              <a:lstStyle/>
              <a:p>
                <a:pPr>
                  <a:defRPr sz="1400"/>
                </a:pPr>
                <a:endParaRPr lang="tr-TR"/>
              </a:p>
            </c:txPr>
            <c:showVal val="1"/>
          </c:dLbls>
          <c:cat>
            <c:strRef>
              <c:f>Sayfa1!$B$26:$B$44</c:f>
              <c:strCache>
                <c:ptCount val="19"/>
                <c:pt idx="0">
                  <c:v>Tarım, ormancılık ve balıkçılık</c:v>
                </c:pt>
                <c:pt idx="1">
                  <c:v>Diğer hizmet faaliyetleri</c:v>
                </c:pt>
                <c:pt idx="2">
                  <c:v>İnşaat ve bayındırlık işleri</c:v>
                </c:pt>
                <c:pt idx="3">
                  <c:v>Gayrimenkul faaliyetleri</c:v>
                </c:pt>
                <c:pt idx="4">
                  <c:v>Ortalama</c:v>
                </c:pt>
                <c:pt idx="5">
                  <c:v>Konaklama ve yiyecek hizmeti faaliyetleri</c:v>
                </c:pt>
                <c:pt idx="6">
                  <c:v>Kültür, sanat, eğlence, dinlence ve spor</c:v>
                </c:pt>
                <c:pt idx="7">
                  <c:v>Ulaştırma ve depolama</c:v>
                </c:pt>
                <c:pt idx="8">
                  <c:v>Toptan ve perakende ticaret</c:v>
                </c:pt>
                <c:pt idx="9">
                  <c:v>Elektrik, gaz, buhar, su ve kanalizasyon</c:v>
                </c:pt>
                <c:pt idx="10">
                  <c:v>İmalat Sanayi</c:v>
                </c:pt>
                <c:pt idx="11">
                  <c:v>Mesleki, bilimsel ve teknik faaliyetler</c:v>
                </c:pt>
                <c:pt idx="12">
                  <c:v>Bilgi ve iletişim</c:v>
                </c:pt>
                <c:pt idx="13">
                  <c:v>İdari ve destek hizmet faaliyetleri</c:v>
                </c:pt>
                <c:pt idx="14">
                  <c:v>Madencilik ve taşocakçılığı</c:v>
                </c:pt>
                <c:pt idx="15">
                  <c:v>İnsan sağlığı ve sosyal hizmet faaliyetleri</c:v>
                </c:pt>
                <c:pt idx="16">
                  <c:v>Finans ve sigorta faaliyetleri</c:v>
                </c:pt>
                <c:pt idx="17">
                  <c:v>Kamu yönetimi ve savunma</c:v>
                </c:pt>
                <c:pt idx="18">
                  <c:v>Eğitim hizmetleri</c:v>
                </c:pt>
              </c:strCache>
            </c:strRef>
          </c:cat>
          <c:val>
            <c:numRef>
              <c:f>Sayfa1!$C$26:$C$44</c:f>
              <c:numCache>
                <c:formatCode>0.00</c:formatCode>
                <c:ptCount val="19"/>
                <c:pt idx="0">
                  <c:v>0.85465423191976064</c:v>
                </c:pt>
                <c:pt idx="1">
                  <c:v>0.5703971119133574</c:v>
                </c:pt>
                <c:pt idx="2">
                  <c:v>0.52341020265548643</c:v>
                </c:pt>
                <c:pt idx="3">
                  <c:v>0.4754098360655738</c:v>
                </c:pt>
                <c:pt idx="4">
                  <c:v>0.4325042046561034</c:v>
                </c:pt>
                <c:pt idx="5">
                  <c:v>0.4252767527675278</c:v>
                </c:pt>
                <c:pt idx="6">
                  <c:v>0.40196078431372595</c:v>
                </c:pt>
                <c:pt idx="7">
                  <c:v>0.36570862239841467</c:v>
                </c:pt>
                <c:pt idx="8">
                  <c:v>0.36560432952495547</c:v>
                </c:pt>
                <c:pt idx="9">
                  <c:v>0.33939393939393997</c:v>
                </c:pt>
                <c:pt idx="10">
                  <c:v>0.26636622390891884</c:v>
                </c:pt>
                <c:pt idx="11">
                  <c:v>0.22377622377622391</c:v>
                </c:pt>
                <c:pt idx="12">
                  <c:v>0.21078431372549059</c:v>
                </c:pt>
                <c:pt idx="13">
                  <c:v>0.12663185378590078</c:v>
                </c:pt>
                <c:pt idx="14">
                  <c:v>7.8260869565217397E-2</c:v>
                </c:pt>
                <c:pt idx="15">
                  <c:v>5.593220338983057E-2</c:v>
                </c:pt>
                <c:pt idx="16">
                  <c:v>5.128205128205128E-2</c:v>
                </c:pt>
                <c:pt idx="17">
                  <c:v>4.7213622291021787E-2</c:v>
                </c:pt>
                <c:pt idx="18">
                  <c:v>4.3179587831207074E-2</c:v>
                </c:pt>
              </c:numCache>
            </c:numRef>
          </c:val>
        </c:ser>
        <c:axId val="84395136"/>
        <c:axId val="84396672"/>
      </c:barChart>
      <c:catAx>
        <c:axId val="84395136"/>
        <c:scaling>
          <c:orientation val="minMax"/>
        </c:scaling>
        <c:axPos val="l"/>
        <c:tickLblPos val="nextTo"/>
        <c:txPr>
          <a:bodyPr/>
          <a:lstStyle/>
          <a:p>
            <a:pPr>
              <a:defRPr sz="1200"/>
            </a:pPr>
            <a:endParaRPr lang="tr-TR"/>
          </a:p>
        </c:txPr>
        <c:crossAx val="84396672"/>
        <c:crosses val="autoZero"/>
        <c:auto val="1"/>
        <c:lblAlgn val="ctr"/>
        <c:lblOffset val="100"/>
      </c:catAx>
      <c:valAx>
        <c:axId val="84396672"/>
        <c:scaling>
          <c:orientation val="minMax"/>
        </c:scaling>
        <c:axPos val="b"/>
        <c:majorGridlines/>
        <c:numFmt formatCode="0.00" sourceLinked="1"/>
        <c:tickLblPos val="nextTo"/>
        <c:txPr>
          <a:bodyPr/>
          <a:lstStyle/>
          <a:p>
            <a:pPr>
              <a:defRPr sz="1400"/>
            </a:pPr>
            <a:endParaRPr lang="tr-TR"/>
          </a:p>
        </c:txPr>
        <c:crossAx val="84395136"/>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col"/>
        <c:grouping val="clustered"/>
        <c:ser>
          <c:idx val="0"/>
          <c:order val="0"/>
          <c:dLbls>
            <c:txPr>
              <a:bodyPr/>
              <a:lstStyle/>
              <a:p>
                <a:pPr>
                  <a:defRPr sz="1600"/>
                </a:pPr>
                <a:endParaRPr lang="tr-TR"/>
              </a:p>
            </c:txPr>
            <c:showVal val="1"/>
          </c:dLbls>
          <c:trendline>
            <c:trendlineType val="linear"/>
            <c:dispRSqr val="1"/>
            <c:dispEq val="1"/>
            <c:trendlineLbl>
              <c:layout>
                <c:manualLayout>
                  <c:x val="6.2401574803149749E-3"/>
                  <c:y val="-0.4209095390306995"/>
                </c:manualLayout>
              </c:layout>
              <c:numFmt formatCode="General" sourceLinked="0"/>
            </c:trendlineLbl>
          </c:trendline>
          <c:cat>
            <c:strRef>
              <c:f>Sayfa1!$I$4:$I$11</c:f>
              <c:strCache>
                <c:ptCount val="8"/>
                <c:pt idx="0">
                  <c:v>1</c:v>
                </c:pt>
                <c:pt idx="1">
                  <c:v>2</c:v>
                </c:pt>
                <c:pt idx="2">
                  <c:v>3</c:v>
                </c:pt>
                <c:pt idx="3">
                  <c:v>4</c:v>
                </c:pt>
                <c:pt idx="4">
                  <c:v>5--9</c:v>
                </c:pt>
                <c:pt idx="5">
                  <c:v>10--24</c:v>
                </c:pt>
                <c:pt idx="6">
                  <c:v>25-49 </c:v>
                </c:pt>
                <c:pt idx="7">
                  <c:v>50+ </c:v>
                </c:pt>
              </c:strCache>
            </c:strRef>
          </c:cat>
          <c:val>
            <c:numRef>
              <c:f>Sayfa1!$J$4:$J$11</c:f>
              <c:numCache>
                <c:formatCode>0.00</c:formatCode>
                <c:ptCount val="8"/>
                <c:pt idx="0">
                  <c:v>0.68925135926390635</c:v>
                </c:pt>
                <c:pt idx="1">
                  <c:v>0.70789900393791982</c:v>
                </c:pt>
                <c:pt idx="2">
                  <c:v>0.68514687629292514</c:v>
                </c:pt>
                <c:pt idx="3">
                  <c:v>0.64210526315789584</c:v>
                </c:pt>
                <c:pt idx="4">
                  <c:v>0.50307219662058444</c:v>
                </c:pt>
                <c:pt idx="5">
                  <c:v>0.2532822757111598</c:v>
                </c:pt>
                <c:pt idx="6">
                  <c:v>0.13929393706830412</c:v>
                </c:pt>
                <c:pt idx="7">
                  <c:v>4.9626245847176134E-2</c:v>
                </c:pt>
              </c:numCache>
            </c:numRef>
          </c:val>
        </c:ser>
        <c:axId val="86059648"/>
        <c:axId val="86069632"/>
      </c:barChart>
      <c:catAx>
        <c:axId val="86059648"/>
        <c:scaling>
          <c:orientation val="minMax"/>
        </c:scaling>
        <c:axPos val="b"/>
        <c:tickLblPos val="nextTo"/>
        <c:txPr>
          <a:bodyPr/>
          <a:lstStyle/>
          <a:p>
            <a:pPr>
              <a:defRPr sz="1600"/>
            </a:pPr>
            <a:endParaRPr lang="tr-TR"/>
          </a:p>
        </c:txPr>
        <c:crossAx val="86069632"/>
        <c:crosses val="autoZero"/>
        <c:auto val="1"/>
        <c:lblAlgn val="ctr"/>
        <c:lblOffset val="100"/>
      </c:catAx>
      <c:valAx>
        <c:axId val="86069632"/>
        <c:scaling>
          <c:orientation val="minMax"/>
        </c:scaling>
        <c:axPos val="l"/>
        <c:majorGridlines/>
        <c:numFmt formatCode="0.00" sourceLinked="1"/>
        <c:tickLblPos val="nextTo"/>
        <c:crossAx val="86059648"/>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col"/>
        <c:grouping val="clustered"/>
        <c:ser>
          <c:idx val="0"/>
          <c:order val="0"/>
          <c:dLbls>
            <c:txPr>
              <a:bodyPr/>
              <a:lstStyle/>
              <a:p>
                <a:pPr>
                  <a:defRPr sz="1600"/>
                </a:pPr>
                <a:endParaRPr lang="tr-TR"/>
              </a:p>
            </c:txPr>
            <c:showVal val="1"/>
          </c:dLbls>
          <c:trendline>
            <c:trendlineType val="poly"/>
            <c:order val="6"/>
            <c:dispRSqr val="1"/>
            <c:dispEq val="1"/>
            <c:trendlineLbl>
              <c:layout>
                <c:manualLayout>
                  <c:x val="-0.1850260036939827"/>
                  <c:y val="-3.3036284211779905E-2"/>
                </c:manualLayout>
              </c:layout>
              <c:numFmt formatCode="General" sourceLinked="0"/>
              <c:txPr>
                <a:bodyPr/>
                <a:lstStyle/>
                <a:p>
                  <a:pPr>
                    <a:defRPr sz="1200"/>
                  </a:pPr>
                  <a:endParaRPr lang="tr-TR"/>
                </a:p>
              </c:txPr>
            </c:trendlineLbl>
          </c:trendline>
          <c:cat>
            <c:strRef>
              <c:f>Sayfa1!$I$7:$I$17</c:f>
              <c:strCache>
                <c:ptCount val="11"/>
                <c:pt idx="0">
                  <c:v>15-19 </c:v>
                </c:pt>
                <c:pt idx="1">
                  <c:v>20-24 </c:v>
                </c:pt>
                <c:pt idx="2">
                  <c:v>25-29 </c:v>
                </c:pt>
                <c:pt idx="3">
                  <c:v>30-34 </c:v>
                </c:pt>
                <c:pt idx="4">
                  <c:v>35-39 </c:v>
                </c:pt>
                <c:pt idx="5">
                  <c:v>40-44 </c:v>
                </c:pt>
                <c:pt idx="6">
                  <c:v>45-49 </c:v>
                </c:pt>
                <c:pt idx="7">
                  <c:v>50-54 </c:v>
                </c:pt>
                <c:pt idx="8">
                  <c:v>55-59 </c:v>
                </c:pt>
                <c:pt idx="9">
                  <c:v>60-64 </c:v>
                </c:pt>
                <c:pt idx="10">
                  <c:v>65+ </c:v>
                </c:pt>
              </c:strCache>
            </c:strRef>
          </c:cat>
          <c:val>
            <c:numRef>
              <c:f>Sayfa1!$J$7:$J$17</c:f>
              <c:numCache>
                <c:formatCode>0.00</c:formatCode>
                <c:ptCount val="11"/>
                <c:pt idx="0">
                  <c:v>0.77202072538860189</c:v>
                </c:pt>
                <c:pt idx="1">
                  <c:v>0.46121097445600756</c:v>
                </c:pt>
                <c:pt idx="2">
                  <c:v>0.31152287203242707</c:v>
                </c:pt>
                <c:pt idx="3">
                  <c:v>0.29562043795620491</c:v>
                </c:pt>
                <c:pt idx="4">
                  <c:v>0.32652429588362819</c:v>
                </c:pt>
                <c:pt idx="5">
                  <c:v>0.34779590419993056</c:v>
                </c:pt>
                <c:pt idx="6">
                  <c:v>0.43165784832451498</c:v>
                </c:pt>
                <c:pt idx="7">
                  <c:v>0.57051282051282048</c:v>
                </c:pt>
                <c:pt idx="8">
                  <c:v>0.71457489878542513</c:v>
                </c:pt>
                <c:pt idx="9">
                  <c:v>0.79831932773109249</c:v>
                </c:pt>
                <c:pt idx="10">
                  <c:v>0.87966101694915411</c:v>
                </c:pt>
              </c:numCache>
            </c:numRef>
          </c:val>
        </c:ser>
        <c:axId val="86110592"/>
        <c:axId val="86112128"/>
      </c:barChart>
      <c:catAx>
        <c:axId val="86110592"/>
        <c:scaling>
          <c:orientation val="minMax"/>
        </c:scaling>
        <c:axPos val="b"/>
        <c:tickLblPos val="nextTo"/>
        <c:txPr>
          <a:bodyPr/>
          <a:lstStyle/>
          <a:p>
            <a:pPr>
              <a:defRPr sz="1600"/>
            </a:pPr>
            <a:endParaRPr lang="tr-TR"/>
          </a:p>
        </c:txPr>
        <c:crossAx val="86112128"/>
        <c:crosses val="autoZero"/>
        <c:auto val="1"/>
        <c:lblAlgn val="ctr"/>
        <c:lblOffset val="100"/>
      </c:catAx>
      <c:valAx>
        <c:axId val="86112128"/>
        <c:scaling>
          <c:orientation val="minMax"/>
        </c:scaling>
        <c:axPos val="l"/>
        <c:majorGridlines/>
        <c:numFmt formatCode="0.00" sourceLinked="1"/>
        <c:tickLblPos val="nextTo"/>
        <c:crossAx val="86110592"/>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col"/>
        <c:grouping val="clustered"/>
        <c:ser>
          <c:idx val="0"/>
          <c:order val="0"/>
          <c:dLbls>
            <c:txPr>
              <a:bodyPr/>
              <a:lstStyle/>
              <a:p>
                <a:pPr>
                  <a:defRPr sz="1600"/>
                </a:pPr>
                <a:endParaRPr lang="tr-TR"/>
              </a:p>
            </c:txPr>
            <c:showVal val="1"/>
          </c:dLbls>
          <c:trendline>
            <c:trendlineType val="linear"/>
            <c:dispRSqr val="1"/>
            <c:dispEq val="1"/>
            <c:trendlineLbl>
              <c:layout>
                <c:manualLayout>
                  <c:x val="-6.0077922785603373E-2"/>
                  <c:y val="-0.5147213508880496"/>
                </c:manualLayout>
              </c:layout>
              <c:numFmt formatCode="General" sourceLinked="0"/>
              <c:txPr>
                <a:bodyPr/>
                <a:lstStyle/>
                <a:p>
                  <a:pPr>
                    <a:defRPr sz="1600"/>
                  </a:pPr>
                  <a:endParaRPr lang="tr-TR"/>
                </a:p>
              </c:txPr>
            </c:trendlineLbl>
          </c:trendline>
          <c:cat>
            <c:strRef>
              <c:f>Sayfa1!$I$6:$I$13</c:f>
              <c:strCache>
                <c:ptCount val="8"/>
                <c:pt idx="0">
                  <c:v>Okuma-yazma bilmeyen</c:v>
                </c:pt>
                <c:pt idx="1">
                  <c:v>Okuma yazma bilen fakat bir okul bitirmeyen</c:v>
                </c:pt>
                <c:pt idx="2">
                  <c:v>İlköğretim</c:v>
                </c:pt>
                <c:pt idx="3">
                  <c:v>İlkokul</c:v>
                </c:pt>
                <c:pt idx="4">
                  <c:v>Ortaokul veya dengi meslek okul</c:v>
                </c:pt>
                <c:pt idx="5">
                  <c:v>Genel lise</c:v>
                </c:pt>
                <c:pt idx="6">
                  <c:v>Lise dengi meslek okul</c:v>
                </c:pt>
                <c:pt idx="7">
                  <c:v>Yüksekokul veya fakülte</c:v>
                </c:pt>
              </c:strCache>
            </c:strRef>
          </c:cat>
          <c:val>
            <c:numRef>
              <c:f>Sayfa1!$J$6:$J$13</c:f>
              <c:numCache>
                <c:formatCode>0.00</c:formatCode>
                <c:ptCount val="8"/>
                <c:pt idx="0">
                  <c:v>0.93160813308687729</c:v>
                </c:pt>
                <c:pt idx="1">
                  <c:v>0.83379247015610736</c:v>
                </c:pt>
                <c:pt idx="2">
                  <c:v>0.67000000000000104</c:v>
                </c:pt>
                <c:pt idx="3">
                  <c:v>0.53731690304580326</c:v>
                </c:pt>
                <c:pt idx="4">
                  <c:v>0.33725690890481158</c:v>
                </c:pt>
                <c:pt idx="5">
                  <c:v>0.26416739319965193</c:v>
                </c:pt>
                <c:pt idx="6">
                  <c:v>0.21798990362551629</c:v>
                </c:pt>
                <c:pt idx="7">
                  <c:v>8.2779623477297892E-2</c:v>
                </c:pt>
              </c:numCache>
            </c:numRef>
          </c:val>
        </c:ser>
        <c:axId val="86173568"/>
        <c:axId val="86175104"/>
      </c:barChart>
      <c:catAx>
        <c:axId val="86173568"/>
        <c:scaling>
          <c:orientation val="minMax"/>
        </c:scaling>
        <c:axPos val="b"/>
        <c:tickLblPos val="nextTo"/>
        <c:crossAx val="86175104"/>
        <c:crosses val="autoZero"/>
        <c:auto val="1"/>
        <c:lblAlgn val="ctr"/>
        <c:lblOffset val="100"/>
      </c:catAx>
      <c:valAx>
        <c:axId val="86175104"/>
        <c:scaling>
          <c:orientation val="minMax"/>
        </c:scaling>
        <c:axPos val="l"/>
        <c:majorGridlines/>
        <c:numFmt formatCode="0.00" sourceLinked="1"/>
        <c:tickLblPos val="nextTo"/>
        <c:crossAx val="86173568"/>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col"/>
        <c:grouping val="clustered"/>
        <c:ser>
          <c:idx val="0"/>
          <c:order val="0"/>
          <c:tx>
            <c:strRef>
              <c:f>rEMRHHre!$I$8</c:f>
              <c:strCache>
                <c:ptCount val="1"/>
                <c:pt idx="0">
                  <c:v>2004</c:v>
                </c:pt>
              </c:strCache>
            </c:strRef>
          </c:tx>
          <c:dLbls>
            <c:txPr>
              <a:bodyPr/>
              <a:lstStyle/>
              <a:p>
                <a:pPr>
                  <a:defRPr sz="1600"/>
                </a:pPr>
                <a:endParaRPr lang="tr-TR"/>
              </a:p>
            </c:txPr>
            <c:showVal val="1"/>
          </c:dLbls>
          <c:cat>
            <c:strRef>
              <c:f>rEMRHHre!$J$7:$N$7</c:f>
              <c:strCache>
                <c:ptCount val="5"/>
                <c:pt idx="0">
                  <c:v>Ücretli veya maaşlı </c:v>
                </c:pt>
                <c:pt idx="1">
                  <c:v>İşveren</c:v>
                </c:pt>
                <c:pt idx="2">
                  <c:v>Kendi hesabına</c:v>
                </c:pt>
                <c:pt idx="3">
                  <c:v>Ücretsiz aile işçisi</c:v>
                </c:pt>
                <c:pt idx="4">
                  <c:v>Toplam</c:v>
                </c:pt>
              </c:strCache>
            </c:strRef>
          </c:cat>
          <c:val>
            <c:numRef>
              <c:f>rEMRHHre!$J$8:$N$8</c:f>
              <c:numCache>
                <c:formatCode>0.000</c:formatCode>
                <c:ptCount val="5"/>
                <c:pt idx="0">
                  <c:v>0.3210511549611893</c:v>
                </c:pt>
                <c:pt idx="1">
                  <c:v>0.23123123123123146</c:v>
                </c:pt>
                <c:pt idx="2">
                  <c:v>0.6434820647419065</c:v>
                </c:pt>
                <c:pt idx="3">
                  <c:v>0.96138996138996136</c:v>
                </c:pt>
                <c:pt idx="4">
                  <c:v>0.501</c:v>
                </c:pt>
              </c:numCache>
            </c:numRef>
          </c:val>
        </c:ser>
        <c:ser>
          <c:idx val="1"/>
          <c:order val="1"/>
          <c:tx>
            <c:strRef>
              <c:f>rEMRHHre!$I$9</c:f>
              <c:strCache>
                <c:ptCount val="1"/>
                <c:pt idx="0">
                  <c:v>2010</c:v>
                </c:pt>
              </c:strCache>
            </c:strRef>
          </c:tx>
          <c:dLbls>
            <c:txPr>
              <a:bodyPr/>
              <a:lstStyle/>
              <a:p>
                <a:pPr>
                  <a:defRPr sz="1600"/>
                </a:pPr>
                <a:endParaRPr lang="tr-TR"/>
              </a:p>
            </c:txPr>
            <c:showVal val="1"/>
          </c:dLbls>
          <c:cat>
            <c:strRef>
              <c:f>rEMRHHre!$J$7:$N$7</c:f>
              <c:strCache>
                <c:ptCount val="5"/>
                <c:pt idx="0">
                  <c:v>Ücretli veya maaşlı </c:v>
                </c:pt>
                <c:pt idx="1">
                  <c:v>İşveren</c:v>
                </c:pt>
                <c:pt idx="2">
                  <c:v>Kendi hesabına</c:v>
                </c:pt>
                <c:pt idx="3">
                  <c:v>Ücretsiz aile işçisi</c:v>
                </c:pt>
                <c:pt idx="4">
                  <c:v>Toplam</c:v>
                </c:pt>
              </c:strCache>
            </c:strRef>
          </c:cat>
          <c:val>
            <c:numRef>
              <c:f>rEMRHHre!$J$9:$N$9</c:f>
              <c:numCache>
                <c:formatCode>0.000</c:formatCode>
                <c:ptCount val="5"/>
                <c:pt idx="0">
                  <c:v>0.25686673448626651</c:v>
                </c:pt>
                <c:pt idx="1">
                  <c:v>0.25041597337770438</c:v>
                </c:pt>
                <c:pt idx="2">
                  <c:v>0.68051890941072957</c:v>
                </c:pt>
                <c:pt idx="3">
                  <c:v>0.92150502757054864</c:v>
                </c:pt>
                <c:pt idx="4">
                  <c:v>0.4325042046561034</c:v>
                </c:pt>
              </c:numCache>
            </c:numRef>
          </c:val>
        </c:ser>
        <c:axId val="86216704"/>
        <c:axId val="86218240"/>
      </c:barChart>
      <c:catAx>
        <c:axId val="86216704"/>
        <c:scaling>
          <c:orientation val="minMax"/>
        </c:scaling>
        <c:axPos val="b"/>
        <c:tickLblPos val="nextTo"/>
        <c:txPr>
          <a:bodyPr/>
          <a:lstStyle/>
          <a:p>
            <a:pPr>
              <a:defRPr sz="1600"/>
            </a:pPr>
            <a:endParaRPr lang="tr-TR"/>
          </a:p>
        </c:txPr>
        <c:crossAx val="86218240"/>
        <c:crosses val="autoZero"/>
        <c:auto val="1"/>
        <c:lblAlgn val="ctr"/>
        <c:lblOffset val="100"/>
      </c:catAx>
      <c:valAx>
        <c:axId val="86218240"/>
        <c:scaling>
          <c:orientation val="minMax"/>
        </c:scaling>
        <c:axPos val="l"/>
        <c:majorGridlines/>
        <c:numFmt formatCode="0.000" sourceLinked="1"/>
        <c:tickLblPos val="nextTo"/>
        <c:crossAx val="86216704"/>
        <c:crosses val="autoZero"/>
        <c:crossBetween val="between"/>
      </c:valAx>
    </c:plotArea>
    <c:legend>
      <c:legendPos val="r"/>
      <c:layout/>
      <c:txPr>
        <a:bodyPr/>
        <a:lstStyle/>
        <a:p>
          <a:pPr>
            <a:defRPr sz="1600"/>
          </a:pPr>
          <a:endParaRPr lang="tr-TR"/>
        </a:p>
      </c:txP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tr-TR"/>
  <c:chart>
    <c:plotArea>
      <c:layout/>
      <c:barChart>
        <c:barDir val="bar"/>
        <c:grouping val="clustered"/>
        <c:ser>
          <c:idx val="0"/>
          <c:order val="0"/>
          <c:tx>
            <c:strRef>
              <c:f>Sayfa1!$C$1</c:f>
              <c:strCache>
                <c:ptCount val="1"/>
                <c:pt idx="0">
                  <c:v>2004</c:v>
                </c:pt>
              </c:strCache>
            </c:strRef>
          </c:tx>
          <c:dLbls>
            <c:txPr>
              <a:bodyPr/>
              <a:lstStyle/>
              <a:p>
                <a:pPr>
                  <a:defRPr sz="1600"/>
                </a:pPr>
                <a:endParaRPr lang="tr-TR"/>
              </a:p>
            </c:txPr>
            <c:showVal val="1"/>
          </c:dLbls>
          <c:cat>
            <c:strRef>
              <c:f>Sayfa1!$B$2:$B$11</c:f>
              <c:strCache>
                <c:ptCount val="10"/>
                <c:pt idx="0">
                  <c:v>Kanun yapıcılar üst düzey yöneticiler ve müdürler</c:v>
                </c:pt>
                <c:pt idx="1">
                  <c:v>Profesyonel meslek mensupları</c:v>
                </c:pt>
                <c:pt idx="2">
                  <c:v>Yardımcı profesyonel meslek mensupları</c:v>
                </c:pt>
                <c:pt idx="3">
                  <c:v>Büro ve müşteri hizmetlerinde çalışan elemanlar</c:v>
                </c:pt>
                <c:pt idx="4">
                  <c:v>Hizmet ve satış elemanları</c:v>
                </c:pt>
                <c:pt idx="5">
                  <c:v>Nitelikli tarım,hayvancılık,avcılık,ormancılık ve su ürünlerinde çalışanlar </c:v>
                </c:pt>
                <c:pt idx="6">
                  <c:v>Sanatkarlar ve ilgili işlerde çalışanlar</c:v>
                </c:pt>
                <c:pt idx="7">
                  <c:v>Tesis ve makina operatörleri ve montajcılar</c:v>
                </c:pt>
                <c:pt idx="8">
                  <c:v>Nitelik gerektirmeyen işlerde çalışanlar</c:v>
                </c:pt>
                <c:pt idx="9">
                  <c:v>Toplam</c:v>
                </c:pt>
              </c:strCache>
            </c:strRef>
          </c:cat>
          <c:val>
            <c:numRef>
              <c:f>Sayfa1!$C$2:$C$11</c:f>
              <c:numCache>
                <c:formatCode>0.00</c:formatCode>
                <c:ptCount val="10"/>
                <c:pt idx="0">
                  <c:v>0.23695893451720346</c:v>
                </c:pt>
                <c:pt idx="1">
                  <c:v>7.220496894409939E-2</c:v>
                </c:pt>
                <c:pt idx="2">
                  <c:v>0.160075329566855</c:v>
                </c:pt>
                <c:pt idx="3">
                  <c:v>0.14851485148514867</c:v>
                </c:pt>
                <c:pt idx="4">
                  <c:v>0.47240723120837297</c:v>
                </c:pt>
                <c:pt idx="5">
                  <c:v>0.89027582041473763</c:v>
                </c:pt>
                <c:pt idx="6">
                  <c:v>0.4827109266943293</c:v>
                </c:pt>
                <c:pt idx="7">
                  <c:v>0.31589436970602924</c:v>
                </c:pt>
                <c:pt idx="8">
                  <c:v>0.64306538942107461</c:v>
                </c:pt>
                <c:pt idx="9">
                  <c:v>0.50142624286878568</c:v>
                </c:pt>
              </c:numCache>
            </c:numRef>
          </c:val>
        </c:ser>
        <c:ser>
          <c:idx val="1"/>
          <c:order val="1"/>
          <c:tx>
            <c:strRef>
              <c:f>Sayfa1!$D$1</c:f>
              <c:strCache>
                <c:ptCount val="1"/>
                <c:pt idx="0">
                  <c:v>2010</c:v>
                </c:pt>
              </c:strCache>
            </c:strRef>
          </c:tx>
          <c:dLbls>
            <c:txPr>
              <a:bodyPr/>
              <a:lstStyle/>
              <a:p>
                <a:pPr>
                  <a:defRPr sz="1600"/>
                </a:pPr>
                <a:endParaRPr lang="tr-TR"/>
              </a:p>
            </c:txPr>
            <c:showVal val="1"/>
          </c:dLbls>
          <c:cat>
            <c:strRef>
              <c:f>Sayfa1!$B$2:$B$11</c:f>
              <c:strCache>
                <c:ptCount val="10"/>
                <c:pt idx="0">
                  <c:v>Kanun yapıcılar üst düzey yöneticiler ve müdürler</c:v>
                </c:pt>
                <c:pt idx="1">
                  <c:v>Profesyonel meslek mensupları</c:v>
                </c:pt>
                <c:pt idx="2">
                  <c:v>Yardımcı profesyonel meslek mensupları</c:v>
                </c:pt>
                <c:pt idx="3">
                  <c:v>Büro ve müşteri hizmetlerinde çalışan elemanlar</c:v>
                </c:pt>
                <c:pt idx="4">
                  <c:v>Hizmet ve satış elemanları</c:v>
                </c:pt>
                <c:pt idx="5">
                  <c:v>Nitelikli tarım,hayvancılık,avcılık,ormancılık ve su ürünlerinde çalışanlar </c:v>
                </c:pt>
                <c:pt idx="6">
                  <c:v>Sanatkarlar ve ilgili işlerde çalışanlar</c:v>
                </c:pt>
                <c:pt idx="7">
                  <c:v>Tesis ve makina operatörleri ve montajcılar</c:v>
                </c:pt>
                <c:pt idx="8">
                  <c:v>Nitelik gerektirmeyen işlerde çalışanlar</c:v>
                </c:pt>
                <c:pt idx="9">
                  <c:v>Toplam</c:v>
                </c:pt>
              </c:strCache>
            </c:strRef>
          </c:cat>
          <c:val>
            <c:numRef>
              <c:f>Sayfa1!$D$2:$D$11</c:f>
              <c:numCache>
                <c:formatCode>0.00</c:formatCode>
                <c:ptCount val="10"/>
                <c:pt idx="0">
                  <c:v>0.23791821561338294</c:v>
                </c:pt>
                <c:pt idx="1">
                  <c:v>4.6670815183571815E-2</c:v>
                </c:pt>
                <c:pt idx="2">
                  <c:v>0.12453392990305753</c:v>
                </c:pt>
                <c:pt idx="3">
                  <c:v>0.11661237785016286</c:v>
                </c:pt>
                <c:pt idx="4">
                  <c:v>0.39086294416243711</c:v>
                </c:pt>
                <c:pt idx="5">
                  <c:v>0.83823529411764708</c:v>
                </c:pt>
                <c:pt idx="6">
                  <c:v>0.43051948051948091</c:v>
                </c:pt>
                <c:pt idx="7">
                  <c:v>0.25749785775492717</c:v>
                </c:pt>
                <c:pt idx="8">
                  <c:v>0.58429973238180255</c:v>
                </c:pt>
                <c:pt idx="9">
                  <c:v>0.4325042046561034</c:v>
                </c:pt>
              </c:numCache>
            </c:numRef>
          </c:val>
        </c:ser>
        <c:axId val="91011328"/>
        <c:axId val="91021312"/>
      </c:barChart>
      <c:catAx>
        <c:axId val="91011328"/>
        <c:scaling>
          <c:orientation val="minMax"/>
        </c:scaling>
        <c:axPos val="l"/>
        <c:tickLblPos val="nextTo"/>
        <c:txPr>
          <a:bodyPr/>
          <a:lstStyle/>
          <a:p>
            <a:pPr>
              <a:defRPr sz="1200"/>
            </a:pPr>
            <a:endParaRPr lang="tr-TR"/>
          </a:p>
        </c:txPr>
        <c:crossAx val="91021312"/>
        <c:crosses val="autoZero"/>
        <c:auto val="1"/>
        <c:lblAlgn val="ctr"/>
        <c:lblOffset val="100"/>
      </c:catAx>
      <c:valAx>
        <c:axId val="91021312"/>
        <c:scaling>
          <c:orientation val="minMax"/>
        </c:scaling>
        <c:axPos val="b"/>
        <c:majorGridlines/>
        <c:numFmt formatCode="0.00" sourceLinked="1"/>
        <c:tickLblPos val="nextTo"/>
        <c:crossAx val="91011328"/>
        <c:crosses val="autoZero"/>
        <c:crossBetween val="between"/>
      </c:valAx>
    </c:plotArea>
    <c:legend>
      <c:legendPos val="r"/>
      <c:layout/>
      <c:txPr>
        <a:bodyPr/>
        <a:lstStyle/>
        <a:p>
          <a:pPr>
            <a:defRPr sz="1600"/>
          </a:pPr>
          <a:endParaRPr lang="tr-TR"/>
        </a:p>
      </c:txPr>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E0E86A-458B-4BF8-AF16-520D17BF0A4D}" type="doc">
      <dgm:prSet loTypeId="urn:microsoft.com/office/officeart/2005/8/layout/radial3" loCatId="cycle" qsTypeId="urn:microsoft.com/office/officeart/2005/8/quickstyle/simple2" qsCatId="simple" csTypeId="urn:microsoft.com/office/officeart/2005/8/colors/accent1_3" csCatId="accent1" phldr="1"/>
      <dgm:spPr/>
      <dgm:t>
        <a:bodyPr/>
        <a:lstStyle/>
        <a:p>
          <a:endParaRPr lang="en-GB"/>
        </a:p>
      </dgm:t>
    </dgm:pt>
    <dgm:pt modelId="{07D65555-49FA-468F-BBAD-B9CAFD3FBF8B}">
      <dgm:prSet phldrT="[Metin]" custT="1"/>
      <dgm:spPr/>
      <dgm:t>
        <a:bodyPr/>
        <a:lstStyle/>
        <a:p>
          <a:r>
            <a:rPr lang="tr-TR" sz="1600" dirty="0" smtClean="0"/>
            <a:t>Ücretsiz Aile İşçileri</a:t>
          </a:r>
          <a:endParaRPr lang="en-GB" sz="1600" dirty="0"/>
        </a:p>
      </dgm:t>
    </dgm:pt>
    <dgm:pt modelId="{ADA7C4D0-15F7-4AF8-82BB-934D0D607A3B}" type="parTrans" cxnId="{F5655F89-803B-42B5-8BC8-51143282AE6D}">
      <dgm:prSet/>
      <dgm:spPr/>
      <dgm:t>
        <a:bodyPr/>
        <a:lstStyle/>
        <a:p>
          <a:endParaRPr lang="en-GB" sz="1600"/>
        </a:p>
      </dgm:t>
    </dgm:pt>
    <dgm:pt modelId="{B5B4571F-026B-4F07-9BC3-1B9856E0195A}" type="sibTrans" cxnId="{F5655F89-803B-42B5-8BC8-51143282AE6D}">
      <dgm:prSet/>
      <dgm:spPr/>
      <dgm:t>
        <a:bodyPr/>
        <a:lstStyle/>
        <a:p>
          <a:endParaRPr lang="en-GB" sz="1600"/>
        </a:p>
      </dgm:t>
    </dgm:pt>
    <dgm:pt modelId="{12D707A3-F639-4745-8808-A3BCB1E02956}">
      <dgm:prSet phldrT="[Metin]" custT="1"/>
      <dgm:spPr/>
      <dgm:t>
        <a:bodyPr/>
        <a:lstStyle/>
        <a:p>
          <a:r>
            <a:rPr lang="tr-TR" sz="1600" dirty="0" smtClean="0"/>
            <a:t>Tarımda Geçici Çalışanlar</a:t>
          </a:r>
          <a:endParaRPr lang="en-GB" sz="1600" dirty="0"/>
        </a:p>
      </dgm:t>
    </dgm:pt>
    <dgm:pt modelId="{4A91D187-50E9-43AE-B5F8-C8C32E203CD9}" type="parTrans" cxnId="{209BF8D5-495A-415C-AE35-E24AAF766231}">
      <dgm:prSet/>
      <dgm:spPr/>
      <dgm:t>
        <a:bodyPr/>
        <a:lstStyle/>
        <a:p>
          <a:endParaRPr lang="en-GB" sz="1600"/>
        </a:p>
      </dgm:t>
    </dgm:pt>
    <dgm:pt modelId="{A5507FD0-87E0-471B-AE9D-44B355032E60}" type="sibTrans" cxnId="{209BF8D5-495A-415C-AE35-E24AAF766231}">
      <dgm:prSet/>
      <dgm:spPr/>
      <dgm:t>
        <a:bodyPr/>
        <a:lstStyle/>
        <a:p>
          <a:endParaRPr lang="en-GB" sz="1600"/>
        </a:p>
      </dgm:t>
    </dgm:pt>
    <dgm:pt modelId="{209B605B-FB19-4060-B960-44B281F18F06}">
      <dgm:prSet phldrT="[Metin]" custT="1"/>
      <dgm:spPr/>
      <dgm:t>
        <a:bodyPr/>
        <a:lstStyle/>
        <a:p>
          <a:r>
            <a:rPr lang="tr-TR" sz="1600" dirty="0" smtClean="0"/>
            <a:t>Düşük Gelirli Esnaf ve Sanatkar</a:t>
          </a:r>
          <a:endParaRPr lang="en-GB" sz="1600" dirty="0"/>
        </a:p>
      </dgm:t>
    </dgm:pt>
    <dgm:pt modelId="{AD290E43-EC83-44A2-9DD0-4307C5AF12C2}" type="parTrans" cxnId="{67481182-B375-4077-B6FD-78B8850757E7}">
      <dgm:prSet/>
      <dgm:spPr/>
      <dgm:t>
        <a:bodyPr/>
        <a:lstStyle/>
        <a:p>
          <a:endParaRPr lang="en-GB" sz="1600"/>
        </a:p>
      </dgm:t>
    </dgm:pt>
    <dgm:pt modelId="{35928380-3EB4-4EBE-B279-EA804E2A5C9A}" type="sibTrans" cxnId="{67481182-B375-4077-B6FD-78B8850757E7}">
      <dgm:prSet/>
      <dgm:spPr/>
      <dgm:t>
        <a:bodyPr/>
        <a:lstStyle/>
        <a:p>
          <a:endParaRPr lang="en-GB" sz="1600"/>
        </a:p>
      </dgm:t>
    </dgm:pt>
    <dgm:pt modelId="{3D375B04-AF00-4AE7-BEAE-7C8867DC344E}">
      <dgm:prSet phldrT="[Metin]" custT="1"/>
      <dgm:spPr/>
      <dgm:t>
        <a:bodyPr/>
        <a:lstStyle/>
        <a:p>
          <a:r>
            <a:rPr lang="tr-TR" sz="1600" dirty="0" smtClean="0"/>
            <a:t>Ev Eksenli Çalışanlar</a:t>
          </a:r>
          <a:endParaRPr lang="en-GB" sz="1600" dirty="0"/>
        </a:p>
      </dgm:t>
    </dgm:pt>
    <dgm:pt modelId="{A7091C1F-E46B-450C-9F74-0BDEAA6FBD24}" type="parTrans" cxnId="{0306394B-8991-4C66-A7C2-F846E507B8CF}">
      <dgm:prSet/>
      <dgm:spPr/>
      <dgm:t>
        <a:bodyPr/>
        <a:lstStyle/>
        <a:p>
          <a:endParaRPr lang="en-GB" sz="1600"/>
        </a:p>
      </dgm:t>
    </dgm:pt>
    <dgm:pt modelId="{CBB3E4D3-2210-46AE-9EEB-A8094AEB591F}" type="sibTrans" cxnId="{0306394B-8991-4C66-A7C2-F846E507B8CF}">
      <dgm:prSet/>
      <dgm:spPr/>
      <dgm:t>
        <a:bodyPr/>
        <a:lstStyle/>
        <a:p>
          <a:endParaRPr lang="en-GB" sz="1600"/>
        </a:p>
      </dgm:t>
    </dgm:pt>
    <dgm:pt modelId="{F3786DCF-EF96-454E-9AEE-94F8405CC3CA}">
      <dgm:prSet phldrT="[Metin]" custT="1"/>
      <dgm:spPr/>
      <dgm:t>
        <a:bodyPr/>
        <a:lstStyle/>
        <a:p>
          <a:r>
            <a:rPr lang="tr-TR" sz="3200" dirty="0" smtClean="0"/>
            <a:t>Sosyal Sigorta Sistemi Kapsamı</a:t>
          </a:r>
          <a:endParaRPr lang="en-GB" sz="3200" dirty="0"/>
        </a:p>
      </dgm:t>
    </dgm:pt>
    <dgm:pt modelId="{19F33E98-14EC-48C5-BC2F-3E41857A40A2}" type="sibTrans" cxnId="{5EB466B1-1D23-402C-AF4B-530AF1C0205F}">
      <dgm:prSet/>
      <dgm:spPr/>
      <dgm:t>
        <a:bodyPr/>
        <a:lstStyle/>
        <a:p>
          <a:endParaRPr lang="en-GB" sz="1600"/>
        </a:p>
      </dgm:t>
    </dgm:pt>
    <dgm:pt modelId="{92F86FA5-BE95-49E6-9D58-EAB49E00C7B7}" type="parTrans" cxnId="{5EB466B1-1D23-402C-AF4B-530AF1C0205F}">
      <dgm:prSet/>
      <dgm:spPr/>
      <dgm:t>
        <a:bodyPr/>
        <a:lstStyle/>
        <a:p>
          <a:endParaRPr lang="en-GB" sz="1600"/>
        </a:p>
      </dgm:t>
    </dgm:pt>
    <dgm:pt modelId="{9E48F506-A3B8-443A-B4C5-0D233300E7C9}">
      <dgm:prSet custT="1"/>
      <dgm:spPr/>
      <dgm:t>
        <a:bodyPr/>
        <a:lstStyle/>
        <a:p>
          <a:r>
            <a:rPr lang="tr-TR" sz="1600" dirty="0" smtClean="0"/>
            <a:t>Düşük Gelirli Çiftçiler</a:t>
          </a:r>
          <a:endParaRPr lang="en-GB" sz="1600" dirty="0"/>
        </a:p>
      </dgm:t>
    </dgm:pt>
    <dgm:pt modelId="{241C4304-FE8F-4D23-B1C9-794DFA836A81}" type="parTrans" cxnId="{5DC7FCD9-E356-4321-88C4-DF799D6CF675}">
      <dgm:prSet/>
      <dgm:spPr/>
      <dgm:t>
        <a:bodyPr/>
        <a:lstStyle/>
        <a:p>
          <a:endParaRPr lang="en-GB" sz="1600"/>
        </a:p>
      </dgm:t>
    </dgm:pt>
    <dgm:pt modelId="{6772CB9B-659A-4337-8398-473A0BB76FA6}" type="sibTrans" cxnId="{5DC7FCD9-E356-4321-88C4-DF799D6CF675}">
      <dgm:prSet/>
      <dgm:spPr/>
      <dgm:t>
        <a:bodyPr/>
        <a:lstStyle/>
        <a:p>
          <a:endParaRPr lang="en-GB" sz="1600"/>
        </a:p>
      </dgm:t>
    </dgm:pt>
    <dgm:pt modelId="{3650B461-740F-4682-95B7-E2BABFAEF233}">
      <dgm:prSet custT="1"/>
      <dgm:spPr/>
      <dgm:t>
        <a:bodyPr/>
        <a:lstStyle/>
        <a:p>
          <a:r>
            <a:rPr lang="tr-TR" sz="1600" dirty="0" smtClean="0"/>
            <a:t>Kısmen Sigortalı Sayılanlar</a:t>
          </a:r>
          <a:endParaRPr lang="en-GB" sz="1600" dirty="0"/>
        </a:p>
      </dgm:t>
    </dgm:pt>
    <dgm:pt modelId="{5F05D602-4A4E-42C7-942E-7841AB59516F}" type="parTrans" cxnId="{C858791E-59D7-45CD-A8E0-CC918790BEE1}">
      <dgm:prSet/>
      <dgm:spPr/>
      <dgm:t>
        <a:bodyPr/>
        <a:lstStyle/>
        <a:p>
          <a:endParaRPr lang="en-GB" sz="1600"/>
        </a:p>
      </dgm:t>
    </dgm:pt>
    <dgm:pt modelId="{F0722B39-AE2A-4009-8A36-E9ABE07FFEB3}" type="sibTrans" cxnId="{C858791E-59D7-45CD-A8E0-CC918790BEE1}">
      <dgm:prSet/>
      <dgm:spPr/>
      <dgm:t>
        <a:bodyPr/>
        <a:lstStyle/>
        <a:p>
          <a:endParaRPr lang="en-GB" sz="1600"/>
        </a:p>
      </dgm:t>
    </dgm:pt>
    <dgm:pt modelId="{4857987E-7E8A-4B35-8DC0-556FEFAE0C2F}">
      <dgm:prSet custT="1"/>
      <dgm:spPr/>
      <dgm:t>
        <a:bodyPr/>
        <a:lstStyle/>
        <a:p>
          <a:r>
            <a:rPr lang="tr-TR" sz="1400" dirty="0" smtClean="0"/>
            <a:t>Ev Hizmetlerinde Günlük Çalışanlar</a:t>
          </a:r>
          <a:endParaRPr lang="en-GB" sz="1400" dirty="0"/>
        </a:p>
      </dgm:t>
    </dgm:pt>
    <dgm:pt modelId="{978CDA25-C542-4E1D-AEE1-69B221F865C6}" type="parTrans" cxnId="{0559A1DC-57B9-4BB9-9860-193B4B556678}">
      <dgm:prSet/>
      <dgm:spPr/>
      <dgm:t>
        <a:bodyPr/>
        <a:lstStyle/>
        <a:p>
          <a:endParaRPr lang="en-GB" sz="1600"/>
        </a:p>
      </dgm:t>
    </dgm:pt>
    <dgm:pt modelId="{996B1E11-288C-4248-BBEB-9FBD07BC6806}" type="sibTrans" cxnId="{0559A1DC-57B9-4BB9-9860-193B4B556678}">
      <dgm:prSet/>
      <dgm:spPr/>
      <dgm:t>
        <a:bodyPr/>
        <a:lstStyle/>
        <a:p>
          <a:endParaRPr lang="en-GB" sz="1600"/>
        </a:p>
      </dgm:t>
    </dgm:pt>
    <dgm:pt modelId="{ACB4C4F5-FC7C-47DC-96E2-D2EEB59CF93F}" type="pres">
      <dgm:prSet presAssocID="{98E0E86A-458B-4BF8-AF16-520D17BF0A4D}" presName="composite" presStyleCnt="0">
        <dgm:presLayoutVars>
          <dgm:chMax val="1"/>
          <dgm:dir/>
          <dgm:resizeHandles val="exact"/>
        </dgm:presLayoutVars>
      </dgm:prSet>
      <dgm:spPr/>
      <dgm:t>
        <a:bodyPr/>
        <a:lstStyle/>
        <a:p>
          <a:endParaRPr lang="en-GB"/>
        </a:p>
      </dgm:t>
    </dgm:pt>
    <dgm:pt modelId="{462575DE-F977-416E-AC5A-3CFBDC01F3E2}" type="pres">
      <dgm:prSet presAssocID="{98E0E86A-458B-4BF8-AF16-520D17BF0A4D}" presName="radial" presStyleCnt="0">
        <dgm:presLayoutVars>
          <dgm:animLvl val="ctr"/>
        </dgm:presLayoutVars>
      </dgm:prSet>
      <dgm:spPr/>
    </dgm:pt>
    <dgm:pt modelId="{DF493834-D4AE-46C8-9B65-BB9D8D87013D}" type="pres">
      <dgm:prSet presAssocID="{F3786DCF-EF96-454E-9AEE-94F8405CC3CA}" presName="centerShape" presStyleLbl="vennNode1" presStyleIdx="0" presStyleCnt="8"/>
      <dgm:spPr/>
      <dgm:t>
        <a:bodyPr/>
        <a:lstStyle/>
        <a:p>
          <a:endParaRPr lang="en-GB"/>
        </a:p>
      </dgm:t>
    </dgm:pt>
    <dgm:pt modelId="{0FD14AD3-DD8F-4AF8-92B5-43882AF34801}" type="pres">
      <dgm:prSet presAssocID="{07D65555-49FA-468F-BBAD-B9CAFD3FBF8B}" presName="node" presStyleLbl="vennNode1" presStyleIdx="1" presStyleCnt="8">
        <dgm:presLayoutVars>
          <dgm:bulletEnabled val="1"/>
        </dgm:presLayoutVars>
      </dgm:prSet>
      <dgm:spPr/>
      <dgm:t>
        <a:bodyPr/>
        <a:lstStyle/>
        <a:p>
          <a:endParaRPr lang="en-GB"/>
        </a:p>
      </dgm:t>
    </dgm:pt>
    <dgm:pt modelId="{F5E65AD3-CAA9-4A39-8AE9-FD673EE71359}" type="pres">
      <dgm:prSet presAssocID="{12D707A3-F639-4745-8808-A3BCB1E02956}" presName="node" presStyleLbl="vennNode1" presStyleIdx="2" presStyleCnt="8">
        <dgm:presLayoutVars>
          <dgm:bulletEnabled val="1"/>
        </dgm:presLayoutVars>
      </dgm:prSet>
      <dgm:spPr/>
      <dgm:t>
        <a:bodyPr/>
        <a:lstStyle/>
        <a:p>
          <a:endParaRPr lang="en-GB"/>
        </a:p>
      </dgm:t>
    </dgm:pt>
    <dgm:pt modelId="{034EBF40-4F4D-4486-808C-ACF0218754B2}" type="pres">
      <dgm:prSet presAssocID="{9E48F506-A3B8-443A-B4C5-0D233300E7C9}" presName="node" presStyleLbl="vennNode1" presStyleIdx="3" presStyleCnt="8" custRadScaleRad="99050" custRadScaleInc="-1300">
        <dgm:presLayoutVars>
          <dgm:bulletEnabled val="1"/>
        </dgm:presLayoutVars>
      </dgm:prSet>
      <dgm:spPr/>
      <dgm:t>
        <a:bodyPr/>
        <a:lstStyle/>
        <a:p>
          <a:endParaRPr lang="en-GB"/>
        </a:p>
      </dgm:t>
    </dgm:pt>
    <dgm:pt modelId="{40398C45-4234-4869-9249-0611B6D42BAC}" type="pres">
      <dgm:prSet presAssocID="{209B605B-FB19-4060-B960-44B281F18F06}" presName="node" presStyleLbl="vennNode1" presStyleIdx="4" presStyleCnt="8">
        <dgm:presLayoutVars>
          <dgm:bulletEnabled val="1"/>
        </dgm:presLayoutVars>
      </dgm:prSet>
      <dgm:spPr/>
      <dgm:t>
        <a:bodyPr/>
        <a:lstStyle/>
        <a:p>
          <a:endParaRPr lang="en-GB"/>
        </a:p>
      </dgm:t>
    </dgm:pt>
    <dgm:pt modelId="{2E51C042-F18C-4E92-BCBE-B1060A9A5B9C}" type="pres">
      <dgm:prSet presAssocID="{3D375B04-AF00-4AE7-BEAE-7C8867DC344E}" presName="node" presStyleLbl="vennNode1" presStyleIdx="5" presStyleCnt="8">
        <dgm:presLayoutVars>
          <dgm:bulletEnabled val="1"/>
        </dgm:presLayoutVars>
      </dgm:prSet>
      <dgm:spPr/>
      <dgm:t>
        <a:bodyPr/>
        <a:lstStyle/>
        <a:p>
          <a:endParaRPr lang="en-GB"/>
        </a:p>
      </dgm:t>
    </dgm:pt>
    <dgm:pt modelId="{7267A7C7-975C-4F66-BCE7-29CB43449BF3}" type="pres">
      <dgm:prSet presAssocID="{3650B461-740F-4682-95B7-E2BABFAEF233}" presName="node" presStyleLbl="vennNode1" presStyleIdx="6" presStyleCnt="8">
        <dgm:presLayoutVars>
          <dgm:bulletEnabled val="1"/>
        </dgm:presLayoutVars>
      </dgm:prSet>
      <dgm:spPr/>
      <dgm:t>
        <a:bodyPr/>
        <a:lstStyle/>
        <a:p>
          <a:endParaRPr lang="en-GB"/>
        </a:p>
      </dgm:t>
    </dgm:pt>
    <dgm:pt modelId="{FD7C4607-03BE-4318-8BDE-ABDC82BFD8EC}" type="pres">
      <dgm:prSet presAssocID="{4857987E-7E8A-4B35-8DC0-556FEFAE0C2F}" presName="node" presStyleLbl="vennNode1" presStyleIdx="7" presStyleCnt="8">
        <dgm:presLayoutVars>
          <dgm:bulletEnabled val="1"/>
        </dgm:presLayoutVars>
      </dgm:prSet>
      <dgm:spPr/>
      <dgm:t>
        <a:bodyPr/>
        <a:lstStyle/>
        <a:p>
          <a:endParaRPr lang="en-GB"/>
        </a:p>
      </dgm:t>
    </dgm:pt>
  </dgm:ptLst>
  <dgm:cxnLst>
    <dgm:cxn modelId="{62E949BE-E96F-44C8-BB9A-781717AEAB00}" type="presOf" srcId="{3650B461-740F-4682-95B7-E2BABFAEF233}" destId="{7267A7C7-975C-4F66-BCE7-29CB43449BF3}" srcOrd="0" destOrd="0" presId="urn:microsoft.com/office/officeart/2005/8/layout/radial3"/>
    <dgm:cxn modelId="{5421ABBD-0DD0-40E4-9687-E35BF5EFED26}" type="presOf" srcId="{12D707A3-F639-4745-8808-A3BCB1E02956}" destId="{F5E65AD3-CAA9-4A39-8AE9-FD673EE71359}" srcOrd="0" destOrd="0" presId="urn:microsoft.com/office/officeart/2005/8/layout/radial3"/>
    <dgm:cxn modelId="{2A4387CE-687A-48D2-9167-39D2B9F01378}" type="presOf" srcId="{9E48F506-A3B8-443A-B4C5-0D233300E7C9}" destId="{034EBF40-4F4D-4486-808C-ACF0218754B2}" srcOrd="0" destOrd="0" presId="urn:microsoft.com/office/officeart/2005/8/layout/radial3"/>
    <dgm:cxn modelId="{1A8B33F5-56C8-43EC-89C0-DA609EADDC30}" type="presOf" srcId="{98E0E86A-458B-4BF8-AF16-520D17BF0A4D}" destId="{ACB4C4F5-FC7C-47DC-96E2-D2EEB59CF93F}" srcOrd="0" destOrd="0" presId="urn:microsoft.com/office/officeart/2005/8/layout/radial3"/>
    <dgm:cxn modelId="{0559A1DC-57B9-4BB9-9860-193B4B556678}" srcId="{F3786DCF-EF96-454E-9AEE-94F8405CC3CA}" destId="{4857987E-7E8A-4B35-8DC0-556FEFAE0C2F}" srcOrd="6" destOrd="0" parTransId="{978CDA25-C542-4E1D-AEE1-69B221F865C6}" sibTransId="{996B1E11-288C-4248-BBEB-9FBD07BC6806}"/>
    <dgm:cxn modelId="{C858791E-59D7-45CD-A8E0-CC918790BEE1}" srcId="{F3786DCF-EF96-454E-9AEE-94F8405CC3CA}" destId="{3650B461-740F-4682-95B7-E2BABFAEF233}" srcOrd="5" destOrd="0" parTransId="{5F05D602-4A4E-42C7-942E-7841AB59516F}" sibTransId="{F0722B39-AE2A-4009-8A36-E9ABE07FFEB3}"/>
    <dgm:cxn modelId="{5439A109-A903-40A8-A460-F1FCC86CBE3B}" type="presOf" srcId="{3D375B04-AF00-4AE7-BEAE-7C8867DC344E}" destId="{2E51C042-F18C-4E92-BCBE-B1060A9A5B9C}" srcOrd="0" destOrd="0" presId="urn:microsoft.com/office/officeart/2005/8/layout/radial3"/>
    <dgm:cxn modelId="{5DC7FCD9-E356-4321-88C4-DF799D6CF675}" srcId="{F3786DCF-EF96-454E-9AEE-94F8405CC3CA}" destId="{9E48F506-A3B8-443A-B4C5-0D233300E7C9}" srcOrd="2" destOrd="0" parTransId="{241C4304-FE8F-4D23-B1C9-794DFA836A81}" sibTransId="{6772CB9B-659A-4337-8398-473A0BB76FA6}"/>
    <dgm:cxn modelId="{572E7967-3310-40A3-B566-6FCDE3071DD3}" type="presOf" srcId="{F3786DCF-EF96-454E-9AEE-94F8405CC3CA}" destId="{DF493834-D4AE-46C8-9B65-BB9D8D87013D}" srcOrd="0" destOrd="0" presId="urn:microsoft.com/office/officeart/2005/8/layout/radial3"/>
    <dgm:cxn modelId="{7EF792E2-D065-48C3-A5C6-77B00644B33B}" type="presOf" srcId="{209B605B-FB19-4060-B960-44B281F18F06}" destId="{40398C45-4234-4869-9249-0611B6D42BAC}" srcOrd="0" destOrd="0" presId="urn:microsoft.com/office/officeart/2005/8/layout/radial3"/>
    <dgm:cxn modelId="{F5655F89-803B-42B5-8BC8-51143282AE6D}" srcId="{F3786DCF-EF96-454E-9AEE-94F8405CC3CA}" destId="{07D65555-49FA-468F-BBAD-B9CAFD3FBF8B}" srcOrd="0" destOrd="0" parTransId="{ADA7C4D0-15F7-4AF8-82BB-934D0D607A3B}" sibTransId="{B5B4571F-026B-4F07-9BC3-1B9856E0195A}"/>
    <dgm:cxn modelId="{0306394B-8991-4C66-A7C2-F846E507B8CF}" srcId="{F3786DCF-EF96-454E-9AEE-94F8405CC3CA}" destId="{3D375B04-AF00-4AE7-BEAE-7C8867DC344E}" srcOrd="4" destOrd="0" parTransId="{A7091C1F-E46B-450C-9F74-0BDEAA6FBD24}" sibTransId="{CBB3E4D3-2210-46AE-9EEB-A8094AEB591F}"/>
    <dgm:cxn modelId="{6CDD36C1-553E-4B98-B632-42B2CF287B50}" type="presOf" srcId="{07D65555-49FA-468F-BBAD-B9CAFD3FBF8B}" destId="{0FD14AD3-DD8F-4AF8-92B5-43882AF34801}" srcOrd="0" destOrd="0" presId="urn:microsoft.com/office/officeart/2005/8/layout/radial3"/>
    <dgm:cxn modelId="{5EB466B1-1D23-402C-AF4B-530AF1C0205F}" srcId="{98E0E86A-458B-4BF8-AF16-520D17BF0A4D}" destId="{F3786DCF-EF96-454E-9AEE-94F8405CC3CA}" srcOrd="0" destOrd="0" parTransId="{92F86FA5-BE95-49E6-9D58-EAB49E00C7B7}" sibTransId="{19F33E98-14EC-48C5-BC2F-3E41857A40A2}"/>
    <dgm:cxn modelId="{209BF8D5-495A-415C-AE35-E24AAF766231}" srcId="{F3786DCF-EF96-454E-9AEE-94F8405CC3CA}" destId="{12D707A3-F639-4745-8808-A3BCB1E02956}" srcOrd="1" destOrd="0" parTransId="{4A91D187-50E9-43AE-B5F8-C8C32E203CD9}" sibTransId="{A5507FD0-87E0-471B-AE9D-44B355032E60}"/>
    <dgm:cxn modelId="{67481182-B375-4077-B6FD-78B8850757E7}" srcId="{F3786DCF-EF96-454E-9AEE-94F8405CC3CA}" destId="{209B605B-FB19-4060-B960-44B281F18F06}" srcOrd="3" destOrd="0" parTransId="{AD290E43-EC83-44A2-9DD0-4307C5AF12C2}" sibTransId="{35928380-3EB4-4EBE-B279-EA804E2A5C9A}"/>
    <dgm:cxn modelId="{A7E8CC7F-77A2-4BDD-B407-CA0851DE266D}" type="presOf" srcId="{4857987E-7E8A-4B35-8DC0-556FEFAE0C2F}" destId="{FD7C4607-03BE-4318-8BDE-ABDC82BFD8EC}" srcOrd="0" destOrd="0" presId="urn:microsoft.com/office/officeart/2005/8/layout/radial3"/>
    <dgm:cxn modelId="{2152C72D-7C4F-42F8-9392-D2F96CCF5129}" type="presParOf" srcId="{ACB4C4F5-FC7C-47DC-96E2-D2EEB59CF93F}" destId="{462575DE-F977-416E-AC5A-3CFBDC01F3E2}" srcOrd="0" destOrd="0" presId="urn:microsoft.com/office/officeart/2005/8/layout/radial3"/>
    <dgm:cxn modelId="{6F5D6144-BB9C-488C-A533-73787EFD543E}" type="presParOf" srcId="{462575DE-F977-416E-AC5A-3CFBDC01F3E2}" destId="{DF493834-D4AE-46C8-9B65-BB9D8D87013D}" srcOrd="0" destOrd="0" presId="urn:microsoft.com/office/officeart/2005/8/layout/radial3"/>
    <dgm:cxn modelId="{FE79FC6A-536D-4678-BDD8-C47D7DBC995C}" type="presParOf" srcId="{462575DE-F977-416E-AC5A-3CFBDC01F3E2}" destId="{0FD14AD3-DD8F-4AF8-92B5-43882AF34801}" srcOrd="1" destOrd="0" presId="urn:microsoft.com/office/officeart/2005/8/layout/radial3"/>
    <dgm:cxn modelId="{0FA4D658-8114-486E-98CB-77066EB9DF4A}" type="presParOf" srcId="{462575DE-F977-416E-AC5A-3CFBDC01F3E2}" destId="{F5E65AD3-CAA9-4A39-8AE9-FD673EE71359}" srcOrd="2" destOrd="0" presId="urn:microsoft.com/office/officeart/2005/8/layout/radial3"/>
    <dgm:cxn modelId="{EA291600-83AB-4431-8C7A-6F09A0875F21}" type="presParOf" srcId="{462575DE-F977-416E-AC5A-3CFBDC01F3E2}" destId="{034EBF40-4F4D-4486-808C-ACF0218754B2}" srcOrd="3" destOrd="0" presId="urn:microsoft.com/office/officeart/2005/8/layout/radial3"/>
    <dgm:cxn modelId="{039CC2FA-E3C9-4011-A4DF-BD3713798D45}" type="presParOf" srcId="{462575DE-F977-416E-AC5A-3CFBDC01F3E2}" destId="{40398C45-4234-4869-9249-0611B6D42BAC}" srcOrd="4" destOrd="0" presId="urn:microsoft.com/office/officeart/2005/8/layout/radial3"/>
    <dgm:cxn modelId="{81AE55F8-BA69-41E6-80CA-1751A1751474}" type="presParOf" srcId="{462575DE-F977-416E-AC5A-3CFBDC01F3E2}" destId="{2E51C042-F18C-4E92-BCBE-B1060A9A5B9C}" srcOrd="5" destOrd="0" presId="urn:microsoft.com/office/officeart/2005/8/layout/radial3"/>
    <dgm:cxn modelId="{AE8C38D7-BD96-4439-8E20-9754CBF36E4A}" type="presParOf" srcId="{462575DE-F977-416E-AC5A-3CFBDC01F3E2}" destId="{7267A7C7-975C-4F66-BCE7-29CB43449BF3}" srcOrd="6" destOrd="0" presId="urn:microsoft.com/office/officeart/2005/8/layout/radial3"/>
    <dgm:cxn modelId="{4BE24B07-5B86-49F6-8C0C-060BB61AD075}" type="presParOf" srcId="{462575DE-F977-416E-AC5A-3CFBDC01F3E2}" destId="{FD7C4607-03BE-4318-8BDE-ABDC82BFD8EC}" srcOrd="7" destOrd="0" presId="urn:microsoft.com/office/officeart/2005/8/layout/radial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F493834-D4AE-46C8-9B65-BB9D8D87013D}">
      <dsp:nvSpPr>
        <dsp:cNvPr id="0" name=""/>
        <dsp:cNvSpPr/>
      </dsp:nvSpPr>
      <dsp:spPr>
        <a:xfrm>
          <a:off x="2837453" y="1068059"/>
          <a:ext cx="2554693" cy="2554693"/>
        </a:xfrm>
        <a:prstGeom prst="ellipse">
          <a:avLst/>
        </a:prstGeom>
        <a:solidFill>
          <a:schemeClr val="accent1">
            <a:shade val="80000"/>
            <a:alpha val="50000"/>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tr-TR" sz="3200" kern="1200" dirty="0" smtClean="0"/>
            <a:t>Sosyal Sigorta Sistemi Kapsamı</a:t>
          </a:r>
          <a:endParaRPr lang="en-GB" sz="3200" kern="1200" dirty="0"/>
        </a:p>
      </dsp:txBody>
      <dsp:txXfrm>
        <a:off x="2837453" y="1068059"/>
        <a:ext cx="2554693" cy="2554693"/>
      </dsp:txXfrm>
    </dsp:sp>
    <dsp:sp modelId="{0FD14AD3-DD8F-4AF8-92B5-43882AF34801}">
      <dsp:nvSpPr>
        <dsp:cNvPr id="0" name=""/>
        <dsp:cNvSpPr/>
      </dsp:nvSpPr>
      <dsp:spPr>
        <a:xfrm>
          <a:off x="3476126" y="42101"/>
          <a:ext cx="1277346" cy="1277346"/>
        </a:xfrm>
        <a:prstGeom prst="ellipse">
          <a:avLst/>
        </a:prstGeom>
        <a:solidFill>
          <a:schemeClr val="accent1">
            <a:shade val="80000"/>
            <a:alpha val="50000"/>
            <a:hueOff val="43749"/>
            <a:satOff val="-627"/>
            <a:lumOff val="3659"/>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Ücretsiz Aile İşçileri</a:t>
          </a:r>
          <a:endParaRPr lang="en-GB" sz="1600" kern="1200" dirty="0"/>
        </a:p>
      </dsp:txBody>
      <dsp:txXfrm>
        <a:off x="3476126" y="42101"/>
        <a:ext cx="1277346" cy="1277346"/>
      </dsp:txXfrm>
    </dsp:sp>
    <dsp:sp modelId="{F5E65AD3-CAA9-4A39-8AE9-FD673EE71359}">
      <dsp:nvSpPr>
        <dsp:cNvPr id="0" name=""/>
        <dsp:cNvSpPr/>
      </dsp:nvSpPr>
      <dsp:spPr>
        <a:xfrm>
          <a:off x="4777588" y="668852"/>
          <a:ext cx="1277346" cy="1277346"/>
        </a:xfrm>
        <a:prstGeom prst="ellipse">
          <a:avLst/>
        </a:prstGeom>
        <a:solidFill>
          <a:schemeClr val="accent1">
            <a:shade val="80000"/>
            <a:alpha val="50000"/>
            <a:hueOff val="87499"/>
            <a:satOff val="-1255"/>
            <a:lumOff val="7319"/>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Tarımda Geçici Çalışanlar</a:t>
          </a:r>
          <a:endParaRPr lang="en-GB" sz="1600" kern="1200" dirty="0"/>
        </a:p>
      </dsp:txBody>
      <dsp:txXfrm>
        <a:off x="4777588" y="668852"/>
        <a:ext cx="1277346" cy="1277346"/>
      </dsp:txXfrm>
    </dsp:sp>
    <dsp:sp modelId="{034EBF40-4F4D-4486-808C-ACF0218754B2}">
      <dsp:nvSpPr>
        <dsp:cNvPr id="0" name=""/>
        <dsp:cNvSpPr/>
      </dsp:nvSpPr>
      <dsp:spPr>
        <a:xfrm>
          <a:off x="5087776" y="2054847"/>
          <a:ext cx="1277346" cy="1277346"/>
        </a:xfrm>
        <a:prstGeom prst="ellipse">
          <a:avLst/>
        </a:prstGeom>
        <a:solidFill>
          <a:schemeClr val="accent1">
            <a:shade val="80000"/>
            <a:alpha val="50000"/>
            <a:hueOff val="131248"/>
            <a:satOff val="-1882"/>
            <a:lumOff val="10978"/>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Düşük Gelirli Çiftçiler</a:t>
          </a:r>
          <a:endParaRPr lang="en-GB" sz="1600" kern="1200" dirty="0"/>
        </a:p>
      </dsp:txBody>
      <dsp:txXfrm>
        <a:off x="5087776" y="2054847"/>
        <a:ext cx="1277346" cy="1277346"/>
      </dsp:txXfrm>
    </dsp:sp>
    <dsp:sp modelId="{40398C45-4234-4869-9249-0611B6D42BAC}">
      <dsp:nvSpPr>
        <dsp:cNvPr id="0" name=""/>
        <dsp:cNvSpPr/>
      </dsp:nvSpPr>
      <dsp:spPr>
        <a:xfrm>
          <a:off x="4198383" y="3206514"/>
          <a:ext cx="1277346" cy="1277346"/>
        </a:xfrm>
        <a:prstGeom prst="ellipse">
          <a:avLst/>
        </a:prstGeom>
        <a:solidFill>
          <a:schemeClr val="accent1">
            <a:shade val="80000"/>
            <a:alpha val="50000"/>
            <a:hueOff val="174998"/>
            <a:satOff val="-2510"/>
            <a:lumOff val="14637"/>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Düşük Gelirli Esnaf ve Sanatkar</a:t>
          </a:r>
          <a:endParaRPr lang="en-GB" sz="1600" kern="1200" dirty="0"/>
        </a:p>
      </dsp:txBody>
      <dsp:txXfrm>
        <a:off x="4198383" y="3206514"/>
        <a:ext cx="1277346" cy="1277346"/>
      </dsp:txXfrm>
    </dsp:sp>
    <dsp:sp modelId="{2E51C042-F18C-4E92-BCBE-B1060A9A5B9C}">
      <dsp:nvSpPr>
        <dsp:cNvPr id="0" name=""/>
        <dsp:cNvSpPr/>
      </dsp:nvSpPr>
      <dsp:spPr>
        <a:xfrm>
          <a:off x="2753869" y="3206514"/>
          <a:ext cx="1277346" cy="1277346"/>
        </a:xfrm>
        <a:prstGeom prst="ellipse">
          <a:avLst/>
        </a:prstGeom>
        <a:solidFill>
          <a:schemeClr val="accent1">
            <a:shade val="80000"/>
            <a:alpha val="50000"/>
            <a:hueOff val="218747"/>
            <a:satOff val="-3137"/>
            <a:lumOff val="18296"/>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Ev Eksenli Çalışanlar</a:t>
          </a:r>
          <a:endParaRPr lang="en-GB" sz="1600" kern="1200" dirty="0"/>
        </a:p>
      </dsp:txBody>
      <dsp:txXfrm>
        <a:off x="2753869" y="3206514"/>
        <a:ext cx="1277346" cy="1277346"/>
      </dsp:txXfrm>
    </dsp:sp>
    <dsp:sp modelId="{7267A7C7-975C-4F66-BCE7-29CB43449BF3}">
      <dsp:nvSpPr>
        <dsp:cNvPr id="0" name=""/>
        <dsp:cNvSpPr/>
      </dsp:nvSpPr>
      <dsp:spPr>
        <a:xfrm>
          <a:off x="1853230" y="2077148"/>
          <a:ext cx="1277346" cy="1277346"/>
        </a:xfrm>
        <a:prstGeom prst="ellipse">
          <a:avLst/>
        </a:prstGeom>
        <a:solidFill>
          <a:schemeClr val="accent1">
            <a:shade val="80000"/>
            <a:alpha val="50000"/>
            <a:hueOff val="262496"/>
            <a:satOff val="-3765"/>
            <a:lumOff val="21956"/>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tr-TR" sz="1600" kern="1200" dirty="0" smtClean="0"/>
            <a:t>Kısmen Sigortalı Sayılanlar</a:t>
          </a:r>
          <a:endParaRPr lang="en-GB" sz="1600" kern="1200" dirty="0"/>
        </a:p>
      </dsp:txBody>
      <dsp:txXfrm>
        <a:off x="1853230" y="2077148"/>
        <a:ext cx="1277346" cy="1277346"/>
      </dsp:txXfrm>
    </dsp:sp>
    <dsp:sp modelId="{FD7C4607-03BE-4318-8BDE-ABDC82BFD8EC}">
      <dsp:nvSpPr>
        <dsp:cNvPr id="0" name=""/>
        <dsp:cNvSpPr/>
      </dsp:nvSpPr>
      <dsp:spPr>
        <a:xfrm>
          <a:off x="2174664" y="668852"/>
          <a:ext cx="1277346" cy="1277346"/>
        </a:xfrm>
        <a:prstGeom prst="ellipse">
          <a:avLst/>
        </a:prstGeom>
        <a:solidFill>
          <a:schemeClr val="accent1">
            <a:shade val="80000"/>
            <a:alpha val="50000"/>
            <a:hueOff val="306246"/>
            <a:satOff val="-4392"/>
            <a:lumOff val="25615"/>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smtClean="0"/>
            <a:t>Ev Hizmetlerinde Günlük Çalışanlar</a:t>
          </a:r>
          <a:endParaRPr lang="en-GB" sz="1400" kern="1200" dirty="0"/>
        </a:p>
      </dsp:txBody>
      <dsp:txXfrm>
        <a:off x="2174664" y="668852"/>
        <a:ext cx="1277346" cy="1277346"/>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04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tr-TR"/>
          </a:p>
        </p:txBody>
      </p:sp>
      <p:sp>
        <p:nvSpPr>
          <p:cNvPr id="19046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fld id="{7C02DD53-1BD9-49E3-B7CD-E92D3A6C7941}" type="datetimeFigureOut">
              <a:rPr lang="tr-TR"/>
              <a:pPr>
                <a:defRPr/>
              </a:pPr>
              <a:t>11.12.2012</a:t>
            </a:fld>
            <a:endParaRPr lang="tr-TR"/>
          </a:p>
        </p:txBody>
      </p:sp>
      <p:sp>
        <p:nvSpPr>
          <p:cNvPr id="19046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tr-TR"/>
          </a:p>
        </p:txBody>
      </p:sp>
      <p:sp>
        <p:nvSpPr>
          <p:cNvPr id="19046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588BF6AF-A0E1-4A5B-9026-1F0AEF73B3BE}" type="slidenum">
              <a:rPr lang="tr-TR"/>
              <a:pPr>
                <a:defRPr/>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3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tr-TR"/>
          </a:p>
        </p:txBody>
      </p:sp>
      <p:sp>
        <p:nvSpPr>
          <p:cNvPr id="1730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73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1730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tr-TR"/>
          </a:p>
        </p:txBody>
      </p:sp>
      <p:sp>
        <p:nvSpPr>
          <p:cNvPr id="1730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BDC29389-E90E-4A2A-B9DC-77B49785A47E}"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4897" name="1 Slayt Görüntüsü Yer Tutucusu"/>
          <p:cNvSpPr>
            <a:spLocks noGrp="1" noRot="1" noChangeAspect="1" noTextEdit="1"/>
          </p:cNvSpPr>
          <p:nvPr>
            <p:ph type="sldImg"/>
          </p:nvPr>
        </p:nvSpPr>
        <p:spPr>
          <a:ln/>
        </p:spPr>
      </p:sp>
      <p:sp>
        <p:nvSpPr>
          <p:cNvPr id="464898" name="2 Not Yer Tutucusu"/>
          <p:cNvSpPr>
            <a:spLocks noGrp="1"/>
          </p:cNvSpPr>
          <p:nvPr>
            <p:ph type="body" idx="1"/>
          </p:nvPr>
        </p:nvSpPr>
        <p:spPr>
          <a:noFill/>
          <a:ln/>
        </p:spPr>
        <p:txBody>
          <a:bodyPr/>
          <a:lstStyle/>
          <a:p>
            <a:pPr>
              <a:spcBef>
                <a:spcPct val="0"/>
              </a:spcBef>
            </a:pPr>
            <a:endParaRPr lang="en-GB" smtClean="0"/>
          </a:p>
        </p:txBody>
      </p:sp>
      <p:sp>
        <p:nvSpPr>
          <p:cNvPr id="464899"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1E68C1F-39B2-4237-BD06-5616C8848B1E}" type="slidenum">
              <a:rPr lang="en-GB" sz="1200">
                <a:latin typeface="Calibri" pitchFamily="34" charset="0"/>
              </a:rPr>
              <a:pPr algn="r"/>
              <a:t>2</a:t>
            </a:fld>
            <a:endParaRPr lang="en-GB" sz="12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89" name="1 Slayt Görüntüsü Yer Tutucusu"/>
          <p:cNvSpPr>
            <a:spLocks noGrp="1" noRot="1" noChangeAspect="1" noTextEdit="1"/>
          </p:cNvSpPr>
          <p:nvPr>
            <p:ph type="sldImg"/>
          </p:nvPr>
        </p:nvSpPr>
        <p:spPr>
          <a:ln/>
        </p:spPr>
      </p:sp>
      <p:sp>
        <p:nvSpPr>
          <p:cNvPr id="498690" name="2 Not Yer Tutucusu"/>
          <p:cNvSpPr>
            <a:spLocks noGrp="1"/>
          </p:cNvSpPr>
          <p:nvPr>
            <p:ph type="body" idx="1"/>
          </p:nvPr>
        </p:nvSpPr>
        <p:spPr>
          <a:noFill/>
          <a:ln/>
        </p:spPr>
        <p:txBody>
          <a:bodyPr/>
          <a:lstStyle/>
          <a:p>
            <a:pPr>
              <a:spcBef>
                <a:spcPct val="0"/>
              </a:spcBef>
            </a:pPr>
            <a:endParaRPr lang="en-GB" smtClean="0"/>
          </a:p>
        </p:txBody>
      </p:sp>
      <p:sp>
        <p:nvSpPr>
          <p:cNvPr id="498691"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641F9F6-DC7D-4863-A57B-68C894267167}" type="slidenum">
              <a:rPr lang="en-GB" sz="1200">
                <a:latin typeface="Calibri" pitchFamily="34" charset="0"/>
              </a:rPr>
              <a:pPr algn="r"/>
              <a:t>11</a:t>
            </a:fld>
            <a:endParaRPr lang="en-GB" sz="12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7" name="1 Slayt Görüntüsü Yer Tutucusu"/>
          <p:cNvSpPr>
            <a:spLocks noGrp="1" noRot="1" noChangeAspect="1" noTextEdit="1"/>
          </p:cNvSpPr>
          <p:nvPr>
            <p:ph type="sldImg"/>
          </p:nvPr>
        </p:nvSpPr>
        <p:spPr>
          <a:ln/>
        </p:spPr>
      </p:sp>
      <p:sp>
        <p:nvSpPr>
          <p:cNvPr id="500738" name="2 Not Yer Tutucusu"/>
          <p:cNvSpPr>
            <a:spLocks noGrp="1"/>
          </p:cNvSpPr>
          <p:nvPr>
            <p:ph type="body" idx="1"/>
          </p:nvPr>
        </p:nvSpPr>
        <p:spPr>
          <a:noFill/>
          <a:ln/>
        </p:spPr>
        <p:txBody>
          <a:bodyPr/>
          <a:lstStyle/>
          <a:p>
            <a:pPr>
              <a:spcBef>
                <a:spcPct val="0"/>
              </a:spcBef>
            </a:pPr>
            <a:endParaRPr lang="en-GB" smtClean="0"/>
          </a:p>
        </p:txBody>
      </p:sp>
      <p:sp>
        <p:nvSpPr>
          <p:cNvPr id="500739"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2C9FAAF-21CE-4843-8E4B-EF270518FA2E}" type="slidenum">
              <a:rPr lang="en-GB" sz="1200">
                <a:latin typeface="Calibri" pitchFamily="34" charset="0"/>
              </a:rPr>
              <a:pPr algn="r"/>
              <a:t>12</a:t>
            </a:fld>
            <a:endParaRPr lang="en-GB" sz="12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5" name="1 Slayt Görüntüsü Yer Tutucusu"/>
          <p:cNvSpPr>
            <a:spLocks noGrp="1" noRot="1" noChangeAspect="1" noTextEdit="1"/>
          </p:cNvSpPr>
          <p:nvPr>
            <p:ph type="sldImg"/>
          </p:nvPr>
        </p:nvSpPr>
        <p:spPr>
          <a:ln/>
        </p:spPr>
      </p:sp>
      <p:sp>
        <p:nvSpPr>
          <p:cNvPr id="502786" name="2 Not Yer Tutucusu"/>
          <p:cNvSpPr>
            <a:spLocks noGrp="1"/>
          </p:cNvSpPr>
          <p:nvPr>
            <p:ph type="body" idx="1"/>
          </p:nvPr>
        </p:nvSpPr>
        <p:spPr>
          <a:noFill/>
          <a:ln/>
        </p:spPr>
        <p:txBody>
          <a:bodyPr/>
          <a:lstStyle/>
          <a:p>
            <a:pPr>
              <a:spcBef>
                <a:spcPct val="0"/>
              </a:spcBef>
            </a:pPr>
            <a:endParaRPr lang="en-GB" smtClean="0"/>
          </a:p>
        </p:txBody>
      </p:sp>
      <p:sp>
        <p:nvSpPr>
          <p:cNvPr id="502787"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F7EA81A-FB84-47A5-885E-F40D68041C40}" type="slidenum">
              <a:rPr lang="en-GB" sz="1200">
                <a:latin typeface="Calibri" pitchFamily="34" charset="0"/>
              </a:rPr>
              <a:pPr algn="r"/>
              <a:t>13</a:t>
            </a:fld>
            <a:endParaRPr lang="en-GB" sz="12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4833" name="1 Slayt Görüntüsü Yer Tutucusu"/>
          <p:cNvSpPr>
            <a:spLocks noGrp="1" noRot="1" noChangeAspect="1" noTextEdit="1"/>
          </p:cNvSpPr>
          <p:nvPr>
            <p:ph type="sldImg"/>
          </p:nvPr>
        </p:nvSpPr>
        <p:spPr>
          <a:ln/>
        </p:spPr>
      </p:sp>
      <p:sp>
        <p:nvSpPr>
          <p:cNvPr id="504834" name="2 Not Yer Tutucusu"/>
          <p:cNvSpPr>
            <a:spLocks noGrp="1"/>
          </p:cNvSpPr>
          <p:nvPr>
            <p:ph type="body" idx="1"/>
          </p:nvPr>
        </p:nvSpPr>
        <p:spPr>
          <a:noFill/>
          <a:ln/>
        </p:spPr>
        <p:txBody>
          <a:bodyPr/>
          <a:lstStyle/>
          <a:p>
            <a:pPr>
              <a:spcBef>
                <a:spcPct val="0"/>
              </a:spcBef>
            </a:pPr>
            <a:endParaRPr lang="en-GB" smtClean="0"/>
          </a:p>
        </p:txBody>
      </p:sp>
      <p:sp>
        <p:nvSpPr>
          <p:cNvPr id="504835"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E14A4DA-332C-4ADB-93E2-DA873E7604CE}" type="slidenum">
              <a:rPr lang="en-GB" sz="1200">
                <a:latin typeface="Calibri" pitchFamily="34" charset="0"/>
              </a:rPr>
              <a:pPr algn="r"/>
              <a:t>14</a:t>
            </a:fld>
            <a:endParaRPr lang="en-GB" sz="120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881" name="1 Slayt Görüntüsü Yer Tutucusu"/>
          <p:cNvSpPr>
            <a:spLocks noGrp="1" noRot="1" noChangeAspect="1" noTextEdit="1"/>
          </p:cNvSpPr>
          <p:nvPr>
            <p:ph type="sldImg"/>
          </p:nvPr>
        </p:nvSpPr>
        <p:spPr>
          <a:ln/>
        </p:spPr>
      </p:sp>
      <p:sp>
        <p:nvSpPr>
          <p:cNvPr id="506882" name="2 Not Yer Tutucusu"/>
          <p:cNvSpPr>
            <a:spLocks noGrp="1"/>
          </p:cNvSpPr>
          <p:nvPr>
            <p:ph type="body" idx="1"/>
          </p:nvPr>
        </p:nvSpPr>
        <p:spPr>
          <a:noFill/>
          <a:ln/>
        </p:spPr>
        <p:txBody>
          <a:bodyPr/>
          <a:lstStyle/>
          <a:p>
            <a:pPr>
              <a:spcBef>
                <a:spcPct val="0"/>
              </a:spcBef>
            </a:pPr>
            <a:endParaRPr lang="en-GB" smtClean="0"/>
          </a:p>
        </p:txBody>
      </p:sp>
      <p:sp>
        <p:nvSpPr>
          <p:cNvPr id="506883"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8E252A2-3169-470E-8B85-F61BAB249E89}" type="slidenum">
              <a:rPr lang="en-GB" sz="1200">
                <a:latin typeface="Calibri" pitchFamily="34" charset="0"/>
              </a:rPr>
              <a:pPr algn="r"/>
              <a:t>15</a:t>
            </a:fld>
            <a:endParaRPr lang="en-GB" sz="1200">
              <a:latin typeface="Calibri"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1" name="1 Slayt Görüntüsü Yer Tutucusu"/>
          <p:cNvSpPr>
            <a:spLocks noGrp="1" noRot="1" noChangeAspect="1" noTextEdit="1"/>
          </p:cNvSpPr>
          <p:nvPr>
            <p:ph type="sldImg"/>
          </p:nvPr>
        </p:nvSpPr>
        <p:spPr>
          <a:ln/>
        </p:spPr>
      </p:sp>
      <p:sp>
        <p:nvSpPr>
          <p:cNvPr id="491522" name="2 Not Yer Tutucusu"/>
          <p:cNvSpPr>
            <a:spLocks noGrp="1"/>
          </p:cNvSpPr>
          <p:nvPr>
            <p:ph type="body" idx="1"/>
          </p:nvPr>
        </p:nvSpPr>
        <p:spPr>
          <a:noFill/>
          <a:ln/>
        </p:spPr>
        <p:txBody>
          <a:bodyPr/>
          <a:lstStyle/>
          <a:p>
            <a:pPr>
              <a:spcBef>
                <a:spcPct val="0"/>
              </a:spcBef>
            </a:pPr>
            <a:endParaRPr lang="en-GB" smtClean="0"/>
          </a:p>
        </p:txBody>
      </p:sp>
      <p:sp>
        <p:nvSpPr>
          <p:cNvPr id="491523"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E4D6B28-BDFC-4C1F-A1E8-26382728ED14}" type="slidenum">
              <a:rPr lang="en-GB" sz="1200">
                <a:latin typeface="Calibri" pitchFamily="34" charset="0"/>
              </a:rPr>
              <a:pPr algn="r"/>
              <a:t>18</a:t>
            </a:fld>
            <a:endParaRPr lang="en-GB" sz="1200">
              <a:latin typeface="Calibri"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3" name="1 Slayt Görüntüsü Yer Tutucusu"/>
          <p:cNvSpPr>
            <a:spLocks noGrp="1" noRot="1" noChangeAspect="1" noTextEdit="1"/>
          </p:cNvSpPr>
          <p:nvPr>
            <p:ph type="sldImg"/>
          </p:nvPr>
        </p:nvSpPr>
        <p:spPr>
          <a:ln/>
        </p:spPr>
      </p:sp>
      <p:sp>
        <p:nvSpPr>
          <p:cNvPr id="489474" name="2 Not Yer Tutucusu"/>
          <p:cNvSpPr>
            <a:spLocks noGrp="1"/>
          </p:cNvSpPr>
          <p:nvPr>
            <p:ph type="body" idx="1"/>
          </p:nvPr>
        </p:nvSpPr>
        <p:spPr>
          <a:noFill/>
          <a:ln/>
        </p:spPr>
        <p:txBody>
          <a:bodyPr/>
          <a:lstStyle/>
          <a:p>
            <a:pPr>
              <a:spcBef>
                <a:spcPct val="0"/>
              </a:spcBef>
            </a:pPr>
            <a:endParaRPr lang="en-GB" smtClean="0"/>
          </a:p>
        </p:txBody>
      </p:sp>
      <p:sp>
        <p:nvSpPr>
          <p:cNvPr id="489475"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873F415-5C41-4B28-99AD-834713CE49AB}" type="slidenum">
              <a:rPr lang="en-GB" sz="1200">
                <a:latin typeface="Calibri" pitchFamily="34" charset="0"/>
              </a:rPr>
              <a:pPr algn="r"/>
              <a:t>22</a:t>
            </a:fld>
            <a:endParaRPr lang="en-GB" sz="1200">
              <a:latin typeface="Calibri"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929" name="1 Slayt Görüntüsü Yer Tutucusu"/>
          <p:cNvSpPr>
            <a:spLocks noGrp="1" noRot="1" noChangeAspect="1" noTextEdit="1"/>
          </p:cNvSpPr>
          <p:nvPr>
            <p:ph type="sldImg"/>
          </p:nvPr>
        </p:nvSpPr>
        <p:spPr>
          <a:ln/>
        </p:spPr>
      </p:sp>
      <p:sp>
        <p:nvSpPr>
          <p:cNvPr id="508930" name="2 Not Yer Tutucusu"/>
          <p:cNvSpPr>
            <a:spLocks noGrp="1"/>
          </p:cNvSpPr>
          <p:nvPr>
            <p:ph type="body" idx="1"/>
          </p:nvPr>
        </p:nvSpPr>
        <p:spPr>
          <a:noFill/>
          <a:ln/>
        </p:spPr>
        <p:txBody>
          <a:bodyPr/>
          <a:lstStyle/>
          <a:p>
            <a:pPr>
              <a:spcBef>
                <a:spcPct val="0"/>
              </a:spcBef>
            </a:pPr>
            <a:endParaRPr lang="en-GB" smtClean="0"/>
          </a:p>
        </p:txBody>
      </p:sp>
      <p:sp>
        <p:nvSpPr>
          <p:cNvPr id="508931"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98C48F6-F98C-4AFF-8DC9-78408E024B50}" type="slidenum">
              <a:rPr lang="en-GB" sz="1200">
                <a:latin typeface="Calibri" pitchFamily="34" charset="0"/>
              </a:rPr>
              <a:pPr algn="r"/>
              <a:t>23</a:t>
            </a:fld>
            <a:endParaRPr lang="en-GB" sz="1200">
              <a:latin typeface="Calibri"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7" name="1 Slayt Görüntüsü Yer Tutucusu"/>
          <p:cNvSpPr>
            <a:spLocks noGrp="1" noRot="1" noChangeAspect="1" noTextEdit="1"/>
          </p:cNvSpPr>
          <p:nvPr>
            <p:ph type="sldImg"/>
          </p:nvPr>
        </p:nvSpPr>
        <p:spPr>
          <a:ln/>
        </p:spPr>
      </p:sp>
      <p:sp>
        <p:nvSpPr>
          <p:cNvPr id="510978" name="2 Not Yer Tutucusu"/>
          <p:cNvSpPr>
            <a:spLocks noGrp="1"/>
          </p:cNvSpPr>
          <p:nvPr>
            <p:ph type="body" idx="1"/>
          </p:nvPr>
        </p:nvSpPr>
        <p:spPr>
          <a:noFill/>
          <a:ln/>
        </p:spPr>
        <p:txBody>
          <a:bodyPr/>
          <a:lstStyle/>
          <a:p>
            <a:pPr>
              <a:spcBef>
                <a:spcPct val="0"/>
              </a:spcBef>
            </a:pPr>
            <a:endParaRPr lang="en-GB" smtClean="0"/>
          </a:p>
        </p:txBody>
      </p:sp>
      <p:sp>
        <p:nvSpPr>
          <p:cNvPr id="510979"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076339D-AF1E-46C5-819E-912097F7AA7B}" type="slidenum">
              <a:rPr lang="en-GB" sz="1200">
                <a:latin typeface="Calibri" pitchFamily="34" charset="0"/>
              </a:rPr>
              <a:pPr algn="r"/>
              <a:t>24</a:t>
            </a:fld>
            <a:endParaRPr lang="en-GB" sz="1200">
              <a:latin typeface="Calibri"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5" name="1 Slayt Görüntüsü Yer Tutucusu"/>
          <p:cNvSpPr>
            <a:spLocks noGrp="1" noRot="1" noChangeAspect="1" noTextEdit="1"/>
          </p:cNvSpPr>
          <p:nvPr>
            <p:ph type="sldImg"/>
          </p:nvPr>
        </p:nvSpPr>
        <p:spPr>
          <a:ln/>
        </p:spPr>
      </p:sp>
      <p:sp>
        <p:nvSpPr>
          <p:cNvPr id="513026" name="2 Not Yer Tutucusu"/>
          <p:cNvSpPr>
            <a:spLocks noGrp="1"/>
          </p:cNvSpPr>
          <p:nvPr>
            <p:ph type="body" idx="1"/>
          </p:nvPr>
        </p:nvSpPr>
        <p:spPr>
          <a:noFill/>
          <a:ln/>
        </p:spPr>
        <p:txBody>
          <a:bodyPr/>
          <a:lstStyle/>
          <a:p>
            <a:pPr>
              <a:spcBef>
                <a:spcPct val="0"/>
              </a:spcBef>
            </a:pPr>
            <a:endParaRPr lang="en-GB" smtClean="0"/>
          </a:p>
        </p:txBody>
      </p:sp>
      <p:sp>
        <p:nvSpPr>
          <p:cNvPr id="513027"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7F3EC0A-604B-4E51-A6E0-75F9D1A87B6C}" type="slidenum">
              <a:rPr lang="en-GB" sz="1200">
                <a:latin typeface="Calibri" pitchFamily="34" charset="0"/>
              </a:rPr>
              <a:pPr algn="r"/>
              <a:t>25</a:t>
            </a:fld>
            <a:endParaRPr lang="en-GB"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5" name="1 Slayt Görüntüsü Yer Tutucusu"/>
          <p:cNvSpPr>
            <a:spLocks noGrp="1" noRot="1" noChangeAspect="1" noTextEdit="1"/>
          </p:cNvSpPr>
          <p:nvPr>
            <p:ph type="sldImg"/>
          </p:nvPr>
        </p:nvSpPr>
        <p:spPr>
          <a:ln/>
        </p:spPr>
      </p:sp>
      <p:sp>
        <p:nvSpPr>
          <p:cNvPr id="466946" name="2 Not Yer Tutucusu"/>
          <p:cNvSpPr>
            <a:spLocks noGrp="1"/>
          </p:cNvSpPr>
          <p:nvPr>
            <p:ph type="body" idx="1"/>
          </p:nvPr>
        </p:nvSpPr>
        <p:spPr>
          <a:noFill/>
          <a:ln/>
        </p:spPr>
        <p:txBody>
          <a:bodyPr/>
          <a:lstStyle/>
          <a:p>
            <a:pPr>
              <a:spcBef>
                <a:spcPct val="0"/>
              </a:spcBef>
            </a:pPr>
            <a:endParaRPr lang="en-GB" smtClean="0"/>
          </a:p>
        </p:txBody>
      </p:sp>
      <p:sp>
        <p:nvSpPr>
          <p:cNvPr id="466947"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22A48D8-E4C9-44B0-B498-44853A91A619}" type="slidenum">
              <a:rPr lang="en-GB" sz="1200">
                <a:latin typeface="Calibri" pitchFamily="34" charset="0"/>
              </a:rPr>
              <a:pPr algn="r"/>
              <a:t>3</a:t>
            </a:fld>
            <a:endParaRPr lang="en-GB" sz="1200">
              <a:latin typeface="Calibri"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3" name="1 Slayt Görüntüsü Yer Tutucusu"/>
          <p:cNvSpPr>
            <a:spLocks noGrp="1" noRot="1" noChangeAspect="1" noTextEdit="1"/>
          </p:cNvSpPr>
          <p:nvPr>
            <p:ph type="sldImg"/>
          </p:nvPr>
        </p:nvSpPr>
        <p:spPr>
          <a:ln/>
        </p:spPr>
      </p:sp>
      <p:sp>
        <p:nvSpPr>
          <p:cNvPr id="515074" name="2 Not Yer Tutucusu"/>
          <p:cNvSpPr>
            <a:spLocks noGrp="1"/>
          </p:cNvSpPr>
          <p:nvPr>
            <p:ph type="body" idx="1"/>
          </p:nvPr>
        </p:nvSpPr>
        <p:spPr>
          <a:noFill/>
          <a:ln/>
        </p:spPr>
        <p:txBody>
          <a:bodyPr/>
          <a:lstStyle/>
          <a:p>
            <a:pPr>
              <a:spcBef>
                <a:spcPct val="0"/>
              </a:spcBef>
            </a:pPr>
            <a:endParaRPr lang="en-GB" smtClean="0"/>
          </a:p>
        </p:txBody>
      </p:sp>
      <p:sp>
        <p:nvSpPr>
          <p:cNvPr id="515075"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43F92D4-29A3-4793-908A-2ACF6C93DA5F}" type="slidenum">
              <a:rPr lang="en-GB" sz="1200">
                <a:latin typeface="Calibri" pitchFamily="34" charset="0"/>
              </a:rPr>
              <a:pPr algn="r"/>
              <a:t>26</a:t>
            </a:fld>
            <a:endParaRPr lang="en-GB" sz="1200">
              <a:latin typeface="Calibri"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1" name="1 Slayt Görüntüsü Yer Tutucusu"/>
          <p:cNvSpPr>
            <a:spLocks noGrp="1" noRot="1" noChangeAspect="1" noTextEdit="1"/>
          </p:cNvSpPr>
          <p:nvPr>
            <p:ph type="sldImg"/>
          </p:nvPr>
        </p:nvSpPr>
        <p:spPr>
          <a:ln/>
        </p:spPr>
      </p:sp>
      <p:sp>
        <p:nvSpPr>
          <p:cNvPr id="517122" name="2 Not Yer Tutucusu"/>
          <p:cNvSpPr>
            <a:spLocks noGrp="1"/>
          </p:cNvSpPr>
          <p:nvPr>
            <p:ph type="body" idx="1"/>
          </p:nvPr>
        </p:nvSpPr>
        <p:spPr>
          <a:noFill/>
          <a:ln/>
        </p:spPr>
        <p:txBody>
          <a:bodyPr/>
          <a:lstStyle/>
          <a:p>
            <a:pPr>
              <a:spcBef>
                <a:spcPct val="0"/>
              </a:spcBef>
            </a:pPr>
            <a:endParaRPr lang="en-GB" smtClean="0"/>
          </a:p>
        </p:txBody>
      </p:sp>
      <p:sp>
        <p:nvSpPr>
          <p:cNvPr id="517123"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8A6B7CC-A1B6-4566-AD77-615E6D3BA195}" type="slidenum">
              <a:rPr lang="en-GB" sz="1200">
                <a:latin typeface="Calibri" pitchFamily="34" charset="0"/>
              </a:rPr>
              <a:pPr algn="r"/>
              <a:t>27</a:t>
            </a:fld>
            <a:endParaRPr lang="en-GB" sz="1200">
              <a:latin typeface="Calibri"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69" name="1 Slayt Görüntüsü Yer Tutucusu"/>
          <p:cNvSpPr>
            <a:spLocks noGrp="1" noRot="1" noChangeAspect="1" noTextEdit="1"/>
          </p:cNvSpPr>
          <p:nvPr>
            <p:ph type="sldImg"/>
          </p:nvPr>
        </p:nvSpPr>
        <p:spPr>
          <a:ln/>
        </p:spPr>
      </p:sp>
      <p:sp>
        <p:nvSpPr>
          <p:cNvPr id="519170" name="2 Not Yer Tutucusu"/>
          <p:cNvSpPr>
            <a:spLocks noGrp="1"/>
          </p:cNvSpPr>
          <p:nvPr>
            <p:ph type="body" idx="1"/>
          </p:nvPr>
        </p:nvSpPr>
        <p:spPr>
          <a:noFill/>
          <a:ln/>
        </p:spPr>
        <p:txBody>
          <a:bodyPr/>
          <a:lstStyle/>
          <a:p>
            <a:pPr>
              <a:spcBef>
                <a:spcPct val="0"/>
              </a:spcBef>
            </a:pPr>
            <a:endParaRPr lang="en-GB" smtClean="0"/>
          </a:p>
        </p:txBody>
      </p:sp>
      <p:sp>
        <p:nvSpPr>
          <p:cNvPr id="519171"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D9E75075-2D35-4512-9B43-3844D4C95D48}" type="slidenum">
              <a:rPr lang="en-GB" sz="1200">
                <a:latin typeface="Calibri" pitchFamily="34" charset="0"/>
              </a:rPr>
              <a:pPr algn="r"/>
              <a:t>28</a:t>
            </a:fld>
            <a:endParaRPr lang="en-GB" sz="1200">
              <a:latin typeface="Calibri"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8801" name="1 Slayt Görüntüsü Yer Tutucusu"/>
          <p:cNvSpPr>
            <a:spLocks noGrp="1" noRot="1" noChangeAspect="1" noTextEdit="1"/>
          </p:cNvSpPr>
          <p:nvPr>
            <p:ph type="sldImg"/>
          </p:nvPr>
        </p:nvSpPr>
        <p:spPr>
          <a:ln/>
        </p:spPr>
      </p:sp>
      <p:sp>
        <p:nvSpPr>
          <p:cNvPr id="588802" name="2 Not Yer Tutucusu"/>
          <p:cNvSpPr>
            <a:spLocks noGrp="1"/>
          </p:cNvSpPr>
          <p:nvPr>
            <p:ph type="body" idx="1"/>
          </p:nvPr>
        </p:nvSpPr>
        <p:spPr>
          <a:noFill/>
          <a:ln/>
        </p:spPr>
        <p:txBody>
          <a:bodyPr/>
          <a:lstStyle/>
          <a:p>
            <a:pPr>
              <a:spcBef>
                <a:spcPct val="0"/>
              </a:spcBef>
            </a:pPr>
            <a:endParaRPr lang="en-GB" smtClean="0"/>
          </a:p>
        </p:txBody>
      </p:sp>
      <p:sp>
        <p:nvSpPr>
          <p:cNvPr id="588803"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2E4B5E5-7304-4921-87DC-ADEE529EE267}" type="slidenum">
              <a:rPr lang="en-GB" sz="1200">
                <a:latin typeface="Calibri" pitchFamily="34" charset="0"/>
              </a:rPr>
              <a:pPr algn="r"/>
              <a:t>29</a:t>
            </a:fld>
            <a:endParaRPr lang="en-GB" sz="1200">
              <a:latin typeface="Calibri"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5" name="1 Slayt Görüntüsü Yer Tutucusu"/>
          <p:cNvSpPr>
            <a:spLocks noGrp="1" noRot="1" noChangeAspect="1" noTextEdit="1"/>
          </p:cNvSpPr>
          <p:nvPr>
            <p:ph type="sldImg"/>
          </p:nvPr>
        </p:nvSpPr>
        <p:spPr>
          <a:ln/>
        </p:spPr>
      </p:sp>
      <p:sp>
        <p:nvSpPr>
          <p:cNvPr id="594946" name="2 Not Yer Tutucusu"/>
          <p:cNvSpPr>
            <a:spLocks noGrp="1"/>
          </p:cNvSpPr>
          <p:nvPr>
            <p:ph type="body" idx="1"/>
          </p:nvPr>
        </p:nvSpPr>
        <p:spPr>
          <a:noFill/>
          <a:ln/>
        </p:spPr>
        <p:txBody>
          <a:bodyPr/>
          <a:lstStyle/>
          <a:p>
            <a:pPr>
              <a:spcBef>
                <a:spcPct val="0"/>
              </a:spcBef>
            </a:pPr>
            <a:endParaRPr lang="en-GB" smtClean="0"/>
          </a:p>
        </p:txBody>
      </p:sp>
      <p:sp>
        <p:nvSpPr>
          <p:cNvPr id="594947"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207A7F9-B222-46FA-A3A1-788D62F4DE6E}" type="slidenum">
              <a:rPr lang="en-GB" sz="1200">
                <a:latin typeface="Calibri" pitchFamily="34" charset="0"/>
              </a:rPr>
              <a:pPr algn="r"/>
              <a:t>30</a:t>
            </a:fld>
            <a:endParaRPr lang="en-GB" sz="1200">
              <a:latin typeface="Calibri"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4705" name="1 Slayt Görüntüsü Yer Tutucusu"/>
          <p:cNvSpPr>
            <a:spLocks noGrp="1" noRot="1" noChangeAspect="1" noTextEdit="1"/>
          </p:cNvSpPr>
          <p:nvPr>
            <p:ph type="sldImg"/>
          </p:nvPr>
        </p:nvSpPr>
        <p:spPr>
          <a:ln/>
        </p:spPr>
      </p:sp>
      <p:sp>
        <p:nvSpPr>
          <p:cNvPr id="584706" name="2 Not Yer Tutucusu"/>
          <p:cNvSpPr>
            <a:spLocks noGrp="1"/>
          </p:cNvSpPr>
          <p:nvPr>
            <p:ph type="body" idx="1"/>
          </p:nvPr>
        </p:nvSpPr>
        <p:spPr>
          <a:noFill/>
          <a:ln/>
        </p:spPr>
        <p:txBody>
          <a:bodyPr/>
          <a:lstStyle/>
          <a:p>
            <a:pPr>
              <a:spcBef>
                <a:spcPct val="0"/>
              </a:spcBef>
            </a:pPr>
            <a:endParaRPr lang="en-GB" smtClean="0"/>
          </a:p>
        </p:txBody>
      </p:sp>
      <p:sp>
        <p:nvSpPr>
          <p:cNvPr id="584707"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ACEB1FC-2DE8-40FC-98DC-5895C8090DE0}" type="slidenum">
              <a:rPr lang="en-GB" sz="1200">
                <a:latin typeface="Calibri" pitchFamily="34" charset="0"/>
              </a:rPr>
              <a:pPr algn="r"/>
              <a:t>31</a:t>
            </a:fld>
            <a:endParaRPr lang="en-GB" sz="1200">
              <a:latin typeface="Calibri"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49" name="1 Slayt Görüntüsü Yer Tutucusu"/>
          <p:cNvSpPr>
            <a:spLocks noGrp="1" noRot="1" noChangeAspect="1" noTextEdit="1"/>
          </p:cNvSpPr>
          <p:nvPr>
            <p:ph type="sldImg"/>
          </p:nvPr>
        </p:nvSpPr>
        <p:spPr>
          <a:ln/>
        </p:spPr>
      </p:sp>
      <p:sp>
        <p:nvSpPr>
          <p:cNvPr id="590850" name="2 Not Yer Tutucusu"/>
          <p:cNvSpPr>
            <a:spLocks noGrp="1"/>
          </p:cNvSpPr>
          <p:nvPr>
            <p:ph type="body" idx="1"/>
          </p:nvPr>
        </p:nvSpPr>
        <p:spPr>
          <a:noFill/>
          <a:ln/>
        </p:spPr>
        <p:txBody>
          <a:bodyPr/>
          <a:lstStyle/>
          <a:p>
            <a:pPr>
              <a:spcBef>
                <a:spcPct val="0"/>
              </a:spcBef>
            </a:pPr>
            <a:endParaRPr lang="en-GB" smtClean="0"/>
          </a:p>
        </p:txBody>
      </p:sp>
      <p:sp>
        <p:nvSpPr>
          <p:cNvPr id="590851"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2A04036-AE05-4084-8B78-264B85024AE9}" type="slidenum">
              <a:rPr lang="en-GB" sz="1200">
                <a:latin typeface="Calibri" pitchFamily="34" charset="0"/>
              </a:rPr>
              <a:pPr algn="r"/>
              <a:t>32</a:t>
            </a:fld>
            <a:endParaRPr lang="en-GB" sz="1200">
              <a:latin typeface="Calibri"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7" name="1 Slayt Görüntüsü Yer Tutucusu"/>
          <p:cNvSpPr>
            <a:spLocks noGrp="1" noRot="1" noChangeAspect="1" noTextEdit="1"/>
          </p:cNvSpPr>
          <p:nvPr>
            <p:ph type="sldImg"/>
          </p:nvPr>
        </p:nvSpPr>
        <p:spPr>
          <a:ln/>
        </p:spPr>
      </p:sp>
      <p:sp>
        <p:nvSpPr>
          <p:cNvPr id="592898" name="2 Not Yer Tutucusu"/>
          <p:cNvSpPr>
            <a:spLocks noGrp="1"/>
          </p:cNvSpPr>
          <p:nvPr>
            <p:ph type="body" idx="1"/>
          </p:nvPr>
        </p:nvSpPr>
        <p:spPr>
          <a:noFill/>
          <a:ln/>
        </p:spPr>
        <p:txBody>
          <a:bodyPr/>
          <a:lstStyle/>
          <a:p>
            <a:pPr>
              <a:spcBef>
                <a:spcPct val="0"/>
              </a:spcBef>
            </a:pPr>
            <a:endParaRPr lang="en-GB" smtClean="0"/>
          </a:p>
        </p:txBody>
      </p:sp>
      <p:sp>
        <p:nvSpPr>
          <p:cNvPr id="592899"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578C3E8-18BB-4C9B-AA64-D8D84473F824}" type="slidenum">
              <a:rPr lang="en-GB" sz="1200">
                <a:latin typeface="Calibri" pitchFamily="34" charset="0"/>
              </a:rPr>
              <a:pPr algn="r"/>
              <a:t>33</a:t>
            </a:fld>
            <a:endParaRPr lang="en-GB" sz="1200">
              <a:latin typeface="Calibri"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3" name="1 Slayt Görüntüsü Yer Tutucusu"/>
          <p:cNvSpPr>
            <a:spLocks noGrp="1" noRot="1" noChangeAspect="1" noTextEdit="1"/>
          </p:cNvSpPr>
          <p:nvPr>
            <p:ph type="sldImg"/>
          </p:nvPr>
        </p:nvSpPr>
        <p:spPr>
          <a:ln/>
        </p:spPr>
      </p:sp>
      <p:sp>
        <p:nvSpPr>
          <p:cNvPr id="596994" name="2 Not Yer Tutucusu"/>
          <p:cNvSpPr>
            <a:spLocks noGrp="1"/>
          </p:cNvSpPr>
          <p:nvPr>
            <p:ph type="body" idx="1"/>
          </p:nvPr>
        </p:nvSpPr>
        <p:spPr>
          <a:noFill/>
          <a:ln/>
        </p:spPr>
        <p:txBody>
          <a:bodyPr/>
          <a:lstStyle/>
          <a:p>
            <a:pPr>
              <a:spcBef>
                <a:spcPct val="0"/>
              </a:spcBef>
            </a:pPr>
            <a:endParaRPr lang="en-GB" smtClean="0"/>
          </a:p>
        </p:txBody>
      </p:sp>
      <p:sp>
        <p:nvSpPr>
          <p:cNvPr id="596995"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CB92477-3118-4B70-8EA5-9393FCEFF404}" type="slidenum">
              <a:rPr lang="en-GB" sz="1200">
                <a:latin typeface="Calibri" pitchFamily="34" charset="0"/>
              </a:rPr>
              <a:pPr algn="r"/>
              <a:t>34</a:t>
            </a:fld>
            <a:endParaRPr lang="en-GB" sz="1200">
              <a:latin typeface="Calibri"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en-GB"/>
          </a:p>
        </p:txBody>
      </p:sp>
      <p:sp>
        <p:nvSpPr>
          <p:cNvPr id="4" name="3 Slayt Numarası Yer Tutucusu"/>
          <p:cNvSpPr>
            <a:spLocks noGrp="1"/>
          </p:cNvSpPr>
          <p:nvPr>
            <p:ph type="sldNum" sz="quarter" idx="10"/>
          </p:nvPr>
        </p:nvSpPr>
        <p:spPr/>
        <p:txBody>
          <a:bodyPr/>
          <a:lstStyle/>
          <a:p>
            <a:fld id="{D109C8D0-0B6F-41C8-A4A0-551509332D3B}" type="slidenum">
              <a:rPr lang="en-GB" smtClean="0"/>
              <a:pPr/>
              <a:t>41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3" name="1 Slayt Görüntüsü Yer Tutucusu"/>
          <p:cNvSpPr>
            <a:spLocks noGrp="1" noRot="1" noChangeAspect="1" noTextEdit="1"/>
          </p:cNvSpPr>
          <p:nvPr>
            <p:ph type="sldImg"/>
          </p:nvPr>
        </p:nvSpPr>
        <p:spPr>
          <a:ln/>
        </p:spPr>
      </p:sp>
      <p:sp>
        <p:nvSpPr>
          <p:cNvPr id="468994" name="2 Not Yer Tutucusu"/>
          <p:cNvSpPr>
            <a:spLocks noGrp="1"/>
          </p:cNvSpPr>
          <p:nvPr>
            <p:ph type="body" idx="1"/>
          </p:nvPr>
        </p:nvSpPr>
        <p:spPr>
          <a:noFill/>
          <a:ln/>
        </p:spPr>
        <p:txBody>
          <a:bodyPr/>
          <a:lstStyle/>
          <a:p>
            <a:pPr>
              <a:spcBef>
                <a:spcPct val="0"/>
              </a:spcBef>
            </a:pPr>
            <a:endParaRPr lang="en-GB" smtClean="0"/>
          </a:p>
        </p:txBody>
      </p:sp>
      <p:sp>
        <p:nvSpPr>
          <p:cNvPr id="468995"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2D0EBD57-1C62-4E40-916B-A9D8B399C6FF}" type="slidenum">
              <a:rPr lang="en-GB" sz="1200">
                <a:latin typeface="Calibri" pitchFamily="34" charset="0"/>
              </a:rPr>
              <a:pPr algn="r"/>
              <a:t>4</a:t>
            </a:fld>
            <a:endParaRPr lang="en-GB" sz="1200">
              <a:latin typeface="Calibri"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en-GB"/>
          </a:p>
        </p:txBody>
      </p:sp>
      <p:sp>
        <p:nvSpPr>
          <p:cNvPr id="4" name="3 Slayt Numarası Yer Tutucusu"/>
          <p:cNvSpPr>
            <a:spLocks noGrp="1"/>
          </p:cNvSpPr>
          <p:nvPr>
            <p:ph type="sldNum" sz="quarter" idx="10"/>
          </p:nvPr>
        </p:nvSpPr>
        <p:spPr/>
        <p:txBody>
          <a:bodyPr/>
          <a:lstStyle/>
          <a:p>
            <a:fld id="{D109C8D0-0B6F-41C8-A4A0-551509332D3B}" type="slidenum">
              <a:rPr lang="en-GB" smtClean="0"/>
              <a:pPr/>
              <a:t>42</a:t>
            </a:fld>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en-GB"/>
          </a:p>
        </p:txBody>
      </p:sp>
      <p:sp>
        <p:nvSpPr>
          <p:cNvPr id="4" name="3 Slayt Numarası Yer Tutucusu"/>
          <p:cNvSpPr>
            <a:spLocks noGrp="1"/>
          </p:cNvSpPr>
          <p:nvPr>
            <p:ph type="sldNum" sz="quarter" idx="10"/>
          </p:nvPr>
        </p:nvSpPr>
        <p:spPr/>
        <p:txBody>
          <a:bodyPr/>
          <a:lstStyle/>
          <a:p>
            <a:fld id="{D109C8D0-0B6F-41C8-A4A0-551509332D3B}" type="slidenum">
              <a:rPr lang="en-GB" smtClean="0"/>
              <a:pPr/>
              <a:t>43</a:t>
            </a:fld>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en-GB"/>
          </a:p>
        </p:txBody>
      </p:sp>
      <p:sp>
        <p:nvSpPr>
          <p:cNvPr id="4" name="3 Slayt Numarası Yer Tutucusu"/>
          <p:cNvSpPr>
            <a:spLocks noGrp="1"/>
          </p:cNvSpPr>
          <p:nvPr>
            <p:ph type="sldNum" sz="quarter" idx="10"/>
          </p:nvPr>
        </p:nvSpPr>
        <p:spPr/>
        <p:txBody>
          <a:bodyPr/>
          <a:lstStyle/>
          <a:p>
            <a:fld id="{D109C8D0-0B6F-41C8-A4A0-551509332D3B}" type="slidenum">
              <a:rPr lang="en-GB" smtClean="0"/>
              <a:pPr/>
              <a:t>44</a:t>
            </a:fld>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en-GB"/>
          </a:p>
        </p:txBody>
      </p:sp>
      <p:sp>
        <p:nvSpPr>
          <p:cNvPr id="4" name="3 Slayt Numarası Yer Tutucusu"/>
          <p:cNvSpPr>
            <a:spLocks noGrp="1"/>
          </p:cNvSpPr>
          <p:nvPr>
            <p:ph type="sldNum" sz="quarter" idx="10"/>
          </p:nvPr>
        </p:nvSpPr>
        <p:spPr/>
        <p:txBody>
          <a:bodyPr/>
          <a:lstStyle/>
          <a:p>
            <a:fld id="{D109C8D0-0B6F-41C8-A4A0-551509332D3B}" type="slidenum">
              <a:rPr lang="en-GB" smtClean="0"/>
              <a:pPr/>
              <a:t>45</a:t>
            </a:fld>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7" name="1 Slayt Görüntüsü Yer Tutucusu"/>
          <p:cNvSpPr>
            <a:spLocks noGrp="1" noRot="1" noChangeAspect="1" noTextEdit="1"/>
          </p:cNvSpPr>
          <p:nvPr>
            <p:ph type="sldImg"/>
          </p:nvPr>
        </p:nvSpPr>
        <p:spPr>
          <a:ln/>
        </p:spPr>
      </p:sp>
      <p:sp>
        <p:nvSpPr>
          <p:cNvPr id="521218" name="2 Not Yer Tutucusu"/>
          <p:cNvSpPr>
            <a:spLocks noGrp="1"/>
          </p:cNvSpPr>
          <p:nvPr>
            <p:ph type="body" idx="1"/>
          </p:nvPr>
        </p:nvSpPr>
        <p:spPr>
          <a:noFill/>
          <a:ln/>
        </p:spPr>
        <p:txBody>
          <a:bodyPr/>
          <a:lstStyle/>
          <a:p>
            <a:pPr>
              <a:spcBef>
                <a:spcPct val="0"/>
              </a:spcBef>
            </a:pPr>
            <a:endParaRPr lang="en-GB" smtClean="0"/>
          </a:p>
        </p:txBody>
      </p:sp>
      <p:sp>
        <p:nvSpPr>
          <p:cNvPr id="521219"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8B9AC80-B868-4AA2-BFF8-6D1FFF4C5822}" type="slidenum">
              <a:rPr lang="en-GB" sz="1200">
                <a:latin typeface="Calibri" pitchFamily="34" charset="0"/>
              </a:rPr>
              <a:pPr algn="r"/>
              <a:t>46</a:t>
            </a:fld>
            <a:endParaRPr lang="en-GB" sz="1200">
              <a:latin typeface="Calibri"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5" name="1 Slayt Görüntüsü Yer Tutucusu"/>
          <p:cNvSpPr>
            <a:spLocks noGrp="1" noRot="1" noChangeAspect="1" noTextEdit="1"/>
          </p:cNvSpPr>
          <p:nvPr>
            <p:ph type="sldImg"/>
          </p:nvPr>
        </p:nvSpPr>
        <p:spPr>
          <a:ln/>
        </p:spPr>
      </p:sp>
      <p:sp>
        <p:nvSpPr>
          <p:cNvPr id="523266" name="2 Not Yer Tutucusu"/>
          <p:cNvSpPr>
            <a:spLocks noGrp="1"/>
          </p:cNvSpPr>
          <p:nvPr>
            <p:ph type="body" idx="1"/>
          </p:nvPr>
        </p:nvSpPr>
        <p:spPr>
          <a:noFill/>
          <a:ln/>
        </p:spPr>
        <p:txBody>
          <a:bodyPr/>
          <a:lstStyle/>
          <a:p>
            <a:pPr>
              <a:spcBef>
                <a:spcPct val="0"/>
              </a:spcBef>
            </a:pPr>
            <a:endParaRPr lang="en-GB" smtClean="0"/>
          </a:p>
        </p:txBody>
      </p:sp>
      <p:sp>
        <p:nvSpPr>
          <p:cNvPr id="523267"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F5C4AA-99E3-43C0-9D17-0B8907436254}" type="slidenum">
              <a:rPr lang="en-GB" sz="1200">
                <a:latin typeface="Calibri" pitchFamily="34" charset="0"/>
              </a:rPr>
              <a:pPr algn="r"/>
              <a:t>48</a:t>
            </a:fld>
            <a:endParaRPr lang="en-GB"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5" name="1 Slayt Görüntüsü Yer Tutucusu"/>
          <p:cNvSpPr>
            <a:spLocks noGrp="1" noRot="1" noChangeAspect="1" noTextEdit="1"/>
          </p:cNvSpPr>
          <p:nvPr>
            <p:ph type="sldImg"/>
          </p:nvPr>
        </p:nvSpPr>
        <p:spPr>
          <a:ln/>
        </p:spPr>
      </p:sp>
      <p:sp>
        <p:nvSpPr>
          <p:cNvPr id="477186" name="2 Not Yer Tutucusu"/>
          <p:cNvSpPr>
            <a:spLocks noGrp="1"/>
          </p:cNvSpPr>
          <p:nvPr>
            <p:ph type="body" idx="1"/>
          </p:nvPr>
        </p:nvSpPr>
        <p:spPr>
          <a:noFill/>
          <a:ln/>
        </p:spPr>
        <p:txBody>
          <a:bodyPr/>
          <a:lstStyle/>
          <a:p>
            <a:pPr>
              <a:spcBef>
                <a:spcPct val="0"/>
              </a:spcBef>
            </a:pPr>
            <a:endParaRPr lang="en-GB" smtClean="0"/>
          </a:p>
        </p:txBody>
      </p:sp>
      <p:sp>
        <p:nvSpPr>
          <p:cNvPr id="477187"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F26EF4C-6A2B-4553-A45E-79DAF737A6AC}" type="slidenum">
              <a:rPr lang="en-GB" sz="1200">
                <a:latin typeface="Calibri" pitchFamily="34" charset="0"/>
              </a:rPr>
              <a:pPr algn="r"/>
              <a:t>5</a:t>
            </a:fld>
            <a:endParaRPr lang="en-GB"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69" name="1 Slayt Görüntüsü Yer Tutucusu"/>
          <p:cNvSpPr>
            <a:spLocks noGrp="1" noRot="1" noChangeAspect="1" noTextEdit="1"/>
          </p:cNvSpPr>
          <p:nvPr>
            <p:ph type="sldImg"/>
          </p:nvPr>
        </p:nvSpPr>
        <p:spPr>
          <a:ln/>
        </p:spPr>
      </p:sp>
      <p:sp>
        <p:nvSpPr>
          <p:cNvPr id="493570" name="2 Not Yer Tutucusu"/>
          <p:cNvSpPr>
            <a:spLocks noGrp="1"/>
          </p:cNvSpPr>
          <p:nvPr>
            <p:ph type="body" idx="1"/>
          </p:nvPr>
        </p:nvSpPr>
        <p:spPr>
          <a:noFill/>
          <a:ln/>
        </p:spPr>
        <p:txBody>
          <a:bodyPr/>
          <a:lstStyle/>
          <a:p>
            <a:pPr>
              <a:spcBef>
                <a:spcPct val="0"/>
              </a:spcBef>
            </a:pPr>
            <a:endParaRPr lang="en-GB" smtClean="0"/>
          </a:p>
        </p:txBody>
      </p:sp>
      <p:sp>
        <p:nvSpPr>
          <p:cNvPr id="493571"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A715987-4C1D-4A8A-948C-B155AC37DC3F}" type="slidenum">
              <a:rPr lang="en-GB" sz="1200">
                <a:latin typeface="Calibri" pitchFamily="34" charset="0"/>
              </a:rPr>
              <a:pPr algn="r"/>
              <a:t>6</a:t>
            </a:fld>
            <a:endParaRPr lang="en-GB"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5" name="1 Slayt Görüntüsü Yer Tutucusu"/>
          <p:cNvSpPr>
            <a:spLocks noGrp="1" noRot="1" noChangeAspect="1" noTextEdit="1"/>
          </p:cNvSpPr>
          <p:nvPr>
            <p:ph type="sldImg"/>
          </p:nvPr>
        </p:nvSpPr>
        <p:spPr>
          <a:ln/>
        </p:spPr>
      </p:sp>
      <p:sp>
        <p:nvSpPr>
          <p:cNvPr id="482306" name="2 Not Yer Tutucusu"/>
          <p:cNvSpPr>
            <a:spLocks noGrp="1"/>
          </p:cNvSpPr>
          <p:nvPr>
            <p:ph type="body" idx="1"/>
          </p:nvPr>
        </p:nvSpPr>
        <p:spPr>
          <a:noFill/>
          <a:ln/>
        </p:spPr>
        <p:txBody>
          <a:bodyPr/>
          <a:lstStyle/>
          <a:p>
            <a:pPr>
              <a:spcBef>
                <a:spcPct val="0"/>
              </a:spcBef>
            </a:pPr>
            <a:endParaRPr lang="en-GB" smtClean="0"/>
          </a:p>
        </p:txBody>
      </p:sp>
      <p:sp>
        <p:nvSpPr>
          <p:cNvPr id="482307"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614C1A5-C8D3-4031-A889-1A0691EC87C8}" type="slidenum">
              <a:rPr lang="en-GB" sz="1200">
                <a:latin typeface="Calibri" pitchFamily="34" charset="0"/>
              </a:rPr>
              <a:pPr algn="r"/>
              <a:t>7</a:t>
            </a:fld>
            <a:endParaRPr lang="en-GB"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3" name="1 Slayt Görüntüsü Yer Tutucusu"/>
          <p:cNvSpPr>
            <a:spLocks noGrp="1" noRot="1" noChangeAspect="1" noTextEdit="1"/>
          </p:cNvSpPr>
          <p:nvPr>
            <p:ph type="sldImg"/>
          </p:nvPr>
        </p:nvSpPr>
        <p:spPr>
          <a:ln/>
        </p:spPr>
      </p:sp>
      <p:sp>
        <p:nvSpPr>
          <p:cNvPr id="484354" name="2 Not Yer Tutucusu"/>
          <p:cNvSpPr>
            <a:spLocks noGrp="1"/>
          </p:cNvSpPr>
          <p:nvPr>
            <p:ph type="body" idx="1"/>
          </p:nvPr>
        </p:nvSpPr>
        <p:spPr>
          <a:noFill/>
          <a:ln/>
        </p:spPr>
        <p:txBody>
          <a:bodyPr/>
          <a:lstStyle/>
          <a:p>
            <a:pPr>
              <a:spcBef>
                <a:spcPct val="0"/>
              </a:spcBef>
            </a:pPr>
            <a:endParaRPr lang="en-GB" smtClean="0"/>
          </a:p>
        </p:txBody>
      </p:sp>
      <p:sp>
        <p:nvSpPr>
          <p:cNvPr id="484355"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CA3FE1C-A960-4A7E-A074-B5175FE43AE5}" type="slidenum">
              <a:rPr lang="en-GB" sz="1200">
                <a:latin typeface="Calibri" pitchFamily="34" charset="0"/>
              </a:rPr>
              <a:pPr algn="r"/>
              <a:t>8</a:t>
            </a:fld>
            <a:endParaRPr lang="en-GB" sz="12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3" name="1 Slayt Görüntüsü Yer Tutucusu"/>
          <p:cNvSpPr>
            <a:spLocks noGrp="1" noRot="1" noChangeAspect="1" noTextEdit="1"/>
          </p:cNvSpPr>
          <p:nvPr>
            <p:ph type="sldImg"/>
          </p:nvPr>
        </p:nvSpPr>
        <p:spPr>
          <a:ln/>
        </p:spPr>
      </p:sp>
      <p:sp>
        <p:nvSpPr>
          <p:cNvPr id="494594" name="2 Not Yer Tutucusu"/>
          <p:cNvSpPr>
            <a:spLocks noGrp="1"/>
          </p:cNvSpPr>
          <p:nvPr>
            <p:ph type="body" idx="1"/>
          </p:nvPr>
        </p:nvSpPr>
        <p:spPr>
          <a:noFill/>
          <a:ln/>
        </p:spPr>
        <p:txBody>
          <a:bodyPr/>
          <a:lstStyle/>
          <a:p>
            <a:pPr>
              <a:spcBef>
                <a:spcPct val="0"/>
              </a:spcBef>
            </a:pPr>
            <a:endParaRPr lang="en-GB" smtClean="0"/>
          </a:p>
        </p:txBody>
      </p:sp>
      <p:sp>
        <p:nvSpPr>
          <p:cNvPr id="494595"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636357D6-4223-4A1C-AAFE-49607057FAE3}" type="slidenum">
              <a:rPr lang="en-GB" sz="1200">
                <a:latin typeface="Calibri" pitchFamily="34" charset="0"/>
              </a:rPr>
              <a:pPr algn="r"/>
              <a:t>9</a:t>
            </a:fld>
            <a:endParaRPr lang="en-GB" sz="12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1" name="1 Slayt Görüntüsü Yer Tutucusu"/>
          <p:cNvSpPr>
            <a:spLocks noGrp="1" noRot="1" noChangeAspect="1" noTextEdit="1"/>
          </p:cNvSpPr>
          <p:nvPr>
            <p:ph type="sldImg"/>
          </p:nvPr>
        </p:nvSpPr>
        <p:spPr>
          <a:ln/>
        </p:spPr>
      </p:sp>
      <p:sp>
        <p:nvSpPr>
          <p:cNvPr id="496642" name="2 Not Yer Tutucusu"/>
          <p:cNvSpPr>
            <a:spLocks noGrp="1"/>
          </p:cNvSpPr>
          <p:nvPr>
            <p:ph type="body" idx="1"/>
          </p:nvPr>
        </p:nvSpPr>
        <p:spPr>
          <a:noFill/>
          <a:ln/>
        </p:spPr>
        <p:txBody>
          <a:bodyPr/>
          <a:lstStyle/>
          <a:p>
            <a:pPr>
              <a:spcBef>
                <a:spcPct val="0"/>
              </a:spcBef>
            </a:pPr>
            <a:endParaRPr lang="en-GB" smtClean="0"/>
          </a:p>
        </p:txBody>
      </p:sp>
      <p:sp>
        <p:nvSpPr>
          <p:cNvPr id="496643" name="3 Slayt Numarası Yer Tutucusu"/>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9836F4F3-45AD-4CB7-9805-62951C7034E5}" type="slidenum">
              <a:rPr lang="en-GB" sz="1200">
                <a:latin typeface="Calibri" pitchFamily="34" charset="0"/>
              </a:rPr>
              <a:pPr algn="r"/>
              <a:t>10</a:t>
            </a:fld>
            <a:endParaRPr lang="en-GB"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GB"/>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GB"/>
          </a:p>
        </p:txBody>
      </p:sp>
      <p:sp>
        <p:nvSpPr>
          <p:cNvPr id="4" name="3 Veri Yer Tutucusu"/>
          <p:cNvSpPr>
            <a:spLocks noGrp="1"/>
          </p:cNvSpPr>
          <p:nvPr>
            <p:ph type="dt" sz="half" idx="10"/>
          </p:nvPr>
        </p:nvSpPr>
        <p:spPr/>
        <p:txBody>
          <a:bodyPr/>
          <a:lstStyle>
            <a:lvl1pPr>
              <a:defRPr/>
            </a:lvl1pPr>
          </a:lstStyle>
          <a:p>
            <a:pPr>
              <a:defRPr/>
            </a:pPr>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956F4B5A-22E8-4308-8120-CFF478C80D5E}"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3 Veri Yer Tutucusu"/>
          <p:cNvSpPr>
            <a:spLocks noGrp="1"/>
          </p:cNvSpPr>
          <p:nvPr>
            <p:ph type="dt" sz="half" idx="10"/>
          </p:nvPr>
        </p:nvSpPr>
        <p:spPr/>
        <p:txBody>
          <a:bodyPr/>
          <a:lstStyle>
            <a:lvl1pPr>
              <a:defRPr/>
            </a:lvl1pPr>
          </a:lstStyle>
          <a:p>
            <a:pPr>
              <a:defRPr/>
            </a:pPr>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828E86F2-E381-4297-9F0B-48C35968E2CB}"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GB"/>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3 Veri Yer Tutucusu"/>
          <p:cNvSpPr>
            <a:spLocks noGrp="1"/>
          </p:cNvSpPr>
          <p:nvPr>
            <p:ph type="dt" sz="half" idx="10"/>
          </p:nvPr>
        </p:nvSpPr>
        <p:spPr/>
        <p:txBody>
          <a:bodyPr/>
          <a:lstStyle>
            <a:lvl1pPr>
              <a:defRPr/>
            </a:lvl1pPr>
          </a:lstStyle>
          <a:p>
            <a:pPr>
              <a:defRPr/>
            </a:pPr>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2F47D747-D5F2-48BD-A8A4-65E68485A186}" type="slidenum">
              <a:rPr lang="tr-TR"/>
              <a:pPr>
                <a:defRPr/>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3 Veri Yer Tutucusu"/>
          <p:cNvSpPr>
            <a:spLocks noGrp="1"/>
          </p:cNvSpPr>
          <p:nvPr>
            <p:ph type="dt" sz="half" idx="10"/>
          </p:nvPr>
        </p:nvSpPr>
        <p:spPr/>
        <p:txBody>
          <a:bodyPr/>
          <a:lstStyle>
            <a:lvl1pPr>
              <a:defRPr/>
            </a:lvl1pPr>
          </a:lstStyle>
          <a:p>
            <a:pPr>
              <a:defRPr/>
            </a:pPr>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918549E4-F600-473A-8B00-DD8A5DB3F64F}"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274638"/>
            <a:ext cx="82296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3 Veri Yer Tutucusu"/>
          <p:cNvSpPr>
            <a:spLocks noGrp="1"/>
          </p:cNvSpPr>
          <p:nvPr>
            <p:ph type="dt" sz="half" idx="10"/>
          </p:nvPr>
        </p:nvSpPr>
        <p:spPr/>
        <p:txBody>
          <a:bodyPr/>
          <a:lstStyle>
            <a:lvl1pPr>
              <a:defRPr/>
            </a:lvl1pPr>
          </a:lstStyle>
          <a:p>
            <a:pPr>
              <a:defRPr/>
            </a:pPr>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4FC808BD-0320-4DF2-B000-08565089EA48}"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3 Veri Yer Tutucusu"/>
          <p:cNvSpPr>
            <a:spLocks noGrp="1"/>
          </p:cNvSpPr>
          <p:nvPr>
            <p:ph type="dt" sz="half" idx="10"/>
          </p:nvPr>
        </p:nvSpPr>
        <p:spPr/>
        <p:txBody>
          <a:bodyPr/>
          <a:lstStyle>
            <a:lvl1pPr>
              <a:defRPr/>
            </a:lvl1pPr>
          </a:lstStyle>
          <a:p>
            <a:pPr>
              <a:defRPr/>
            </a:pPr>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442FBB8D-C860-480F-9689-011B360BCC5C}"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GB"/>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D1F1FD98-1D9D-4BF5-85E2-FF7B3B48B260}"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3 Veri Yer Tutucusu"/>
          <p:cNvSpPr>
            <a:spLocks noGrp="1"/>
          </p:cNvSpPr>
          <p:nvPr>
            <p:ph type="dt" sz="half" idx="10"/>
          </p:nvPr>
        </p:nvSpPr>
        <p:spPr/>
        <p:txBody>
          <a:bodyPr/>
          <a:lstStyle>
            <a:lvl1pPr>
              <a:defRPr/>
            </a:lvl1pPr>
          </a:lstStyle>
          <a:p>
            <a:pPr>
              <a:defRPr/>
            </a:pPr>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A1E10782-F682-49A6-B1C9-C4C482E7851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GB"/>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7" name="3 Veri Yer Tutucusu"/>
          <p:cNvSpPr>
            <a:spLocks noGrp="1"/>
          </p:cNvSpPr>
          <p:nvPr>
            <p:ph type="dt" sz="half" idx="10"/>
          </p:nvPr>
        </p:nvSpPr>
        <p:spPr/>
        <p:txBody>
          <a:bodyPr/>
          <a:lstStyle>
            <a:lvl1pPr>
              <a:defRPr/>
            </a:lvl1pPr>
          </a:lstStyle>
          <a:p>
            <a:pPr>
              <a:defRPr/>
            </a:pPr>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E456ADE3-C01E-4D69-9C75-3A4FDBD01C20}"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GB"/>
          </a:p>
        </p:txBody>
      </p:sp>
      <p:sp>
        <p:nvSpPr>
          <p:cNvPr id="3" name="3 Veri Yer Tutucusu"/>
          <p:cNvSpPr>
            <a:spLocks noGrp="1"/>
          </p:cNvSpPr>
          <p:nvPr>
            <p:ph type="dt" sz="half" idx="10"/>
          </p:nvPr>
        </p:nvSpPr>
        <p:spPr/>
        <p:txBody>
          <a:bodyPr/>
          <a:lstStyle>
            <a:lvl1pPr>
              <a:defRPr/>
            </a:lvl1pPr>
          </a:lstStyle>
          <a:p>
            <a:pPr>
              <a:defRPr/>
            </a:pPr>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085ACC41-50F2-4C91-A7E8-435D9CED997E}"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49EA3AB0-C0E0-44CB-A331-FB59BE42CF62}"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GB"/>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7D50CF50-1360-4F1C-906C-8393C9F9A634}"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GB"/>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BE1B4356-8F62-4659-9FD6-B87D93A9651E}"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11682" name="1 Başlık Yer Tutucusu"/>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endParaRPr lang="en-GB" smtClean="0"/>
          </a:p>
        </p:txBody>
      </p:sp>
      <p:sp>
        <p:nvSpPr>
          <p:cNvPr id="711683" name="2 Metin Yer Tutucusu"/>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GB" smtClean="0"/>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0CC86F6A-85C2-400D-A83E-BA1F4B34D699}"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 id="2147483670" r:id="rId12"/>
    <p:sldLayoutId id="2147483669" r:id="rId1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Belgesi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Office_Word_Belgesi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Office_Word_Belgesi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1.xml.rels><?xml version="1.0" encoding="UTF-8" standalone="yes"?>
<Relationships xmlns="http://schemas.openxmlformats.org/package/2006/relationships"><Relationship Id="rId3" Type="http://schemas.openxmlformats.org/officeDocument/2006/relationships/package" Target="../embeddings/Microsoft_Office_Word_Belgesi6.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package" Target="../embeddings/Microsoft_Office_Excel__al__ma_Sayfas_7.xlsx"/></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package" Target="../embeddings/Microsoft_Office_Excel__al__ma_Sayfas_8.xlsx"/></Relationships>
</file>

<file path=ppt/slides/_rels/slide3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package" Target="../embeddings/Microsoft_Office_Excel__al__ma_Sayfas_9.xlsx"/></Relationships>
</file>

<file path=ppt/slides/_rels/slide3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package" Target="../embeddings/Microsoft_Office_Word_Belgesi10.docx"/></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package" Target="../embeddings/Microsoft_Office_Word_Belgesi11.docx"/></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package" Target="../embeddings/Microsoft_Office_Excel__al__ma_Sayfas_1.xlsx"/></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package" Target="../embeddings/Microsoft_Office_Excel__al__ma_Sayfas_2.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2849" name="Rectangle 2"/>
          <p:cNvSpPr>
            <a:spLocks noGrp="1"/>
          </p:cNvSpPr>
          <p:nvPr>
            <p:ph type="ctrTitle"/>
          </p:nvPr>
        </p:nvSpPr>
        <p:spPr/>
        <p:txBody>
          <a:bodyPr/>
          <a:lstStyle/>
          <a:p>
            <a:r>
              <a:rPr lang="tr-TR" dirty="0" smtClean="0"/>
              <a:t>Türkiye'de Kayıt Dışı İstihdam ve Kayıt Dışı Çalışanların </a:t>
            </a:r>
            <a:r>
              <a:rPr lang="tr-TR" dirty="0" err="1" smtClean="0"/>
              <a:t>Sosyo</a:t>
            </a:r>
            <a:r>
              <a:rPr lang="tr-TR" smtClean="0"/>
              <a:t>-Ekonomik Özellikleri</a:t>
            </a:r>
            <a:endParaRPr lang="tr-TR" dirty="0" smtClean="0"/>
          </a:p>
        </p:txBody>
      </p:sp>
      <p:sp>
        <p:nvSpPr>
          <p:cNvPr id="462850" name="Rectangle 4"/>
          <p:cNvSpPr>
            <a:spLocks noGrp="1"/>
          </p:cNvSpPr>
          <p:nvPr>
            <p:ph type="subTitle" idx="1"/>
          </p:nvPr>
        </p:nvSpPr>
        <p:spPr/>
        <p:txBody>
          <a:bodyPr/>
          <a:lstStyle/>
          <a:p>
            <a:r>
              <a:rPr lang="tr-TR" dirty="0" smtClean="0"/>
              <a:t>Oğuz </a:t>
            </a:r>
            <a:r>
              <a:rPr lang="tr-TR" dirty="0" smtClean="0"/>
              <a:t>KARADENİZ </a:t>
            </a:r>
            <a:endParaRPr lang="tr-TR" dirty="0" smtClean="0"/>
          </a:p>
          <a:p>
            <a:r>
              <a:rPr lang="tr-TR" sz="2800" dirty="0" smtClean="0"/>
              <a:t>Pamukkale </a:t>
            </a:r>
            <a:r>
              <a:rPr lang="tr-TR" sz="2800" dirty="0" smtClean="0"/>
              <a:t>Üniversitesi Çalışma Ekonomisi ve Endüstri İlişkileri Bölümü</a:t>
            </a:r>
            <a:endParaRPr lang="tr-TR" sz="2800" dirty="0" smtClean="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7" name="1 Başlık"/>
          <p:cNvSpPr>
            <a:spLocks noGrp="1"/>
          </p:cNvSpPr>
          <p:nvPr>
            <p:ph type="title" idx="4294967295"/>
          </p:nvPr>
        </p:nvSpPr>
        <p:spPr/>
        <p:txBody>
          <a:bodyPr/>
          <a:lstStyle/>
          <a:p>
            <a:r>
              <a:rPr lang="tr-TR" sz="4000" smtClean="0"/>
              <a:t>Türkiye’de Sektörlere Göre Kayıt Dışı İstihdam 2010 (TÜİK)</a:t>
            </a:r>
            <a:endParaRPr lang="en-GB" sz="4000" smtClean="0"/>
          </a:p>
        </p:txBody>
      </p:sp>
      <p:graphicFrame>
        <p:nvGraphicFramePr>
          <p:cNvPr id="5" name="2 Grafik"/>
          <p:cNvGraphicFramePr>
            <a:graphicFrameLocks noGrp="1"/>
          </p:cNvGraphicFramePr>
          <p:nvPr>
            <p:ph idx="4294967295"/>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5" name="1 Başlık"/>
          <p:cNvSpPr>
            <a:spLocks noGrp="1"/>
          </p:cNvSpPr>
          <p:nvPr>
            <p:ph type="title" idx="4294967295"/>
          </p:nvPr>
        </p:nvSpPr>
        <p:spPr/>
        <p:txBody>
          <a:bodyPr/>
          <a:lstStyle/>
          <a:p>
            <a:r>
              <a:rPr lang="tr-TR" sz="3200" smtClean="0"/>
              <a:t>Türkiye’de İşyerinde Çalışan Sayısına Göre Kayıt Dışı İstihdam Edilenlerin Oranı 2010 (TÜİK)</a:t>
            </a:r>
            <a:endParaRPr lang="en-GB" sz="3200" smtClean="0"/>
          </a:p>
        </p:txBody>
      </p:sp>
      <p:graphicFrame>
        <p:nvGraphicFramePr>
          <p:cNvPr id="4" name="1 Grafik"/>
          <p:cNvGraphicFramePr>
            <a:graphicFrameLocks noGrp="1"/>
          </p:cNvGraphicFramePr>
          <p:nvPr>
            <p:ph idx="4294967295"/>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3" name="1 Başlık"/>
          <p:cNvSpPr>
            <a:spLocks noGrp="1"/>
          </p:cNvSpPr>
          <p:nvPr>
            <p:ph type="title" idx="4294967295"/>
          </p:nvPr>
        </p:nvSpPr>
        <p:spPr/>
        <p:txBody>
          <a:bodyPr/>
          <a:lstStyle/>
          <a:p>
            <a:r>
              <a:rPr lang="tr-TR" sz="3200" smtClean="0"/>
              <a:t>Türkiye’de Çalışanların Yaş Gruplarına Göre Kayıt Dışı İstihdam Edilenlerin Oranı 2010 (TÜİK)</a:t>
            </a:r>
            <a:endParaRPr lang="en-GB" sz="3200" smtClean="0"/>
          </a:p>
        </p:txBody>
      </p:sp>
      <p:graphicFrame>
        <p:nvGraphicFramePr>
          <p:cNvPr id="4" name="1 Grafik"/>
          <p:cNvGraphicFramePr>
            <a:graphicFrameLocks noGrp="1"/>
          </p:cNvGraphicFramePr>
          <p:nvPr>
            <p:ph idx="4294967295"/>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1" name="1 Başlık"/>
          <p:cNvSpPr>
            <a:spLocks noGrp="1"/>
          </p:cNvSpPr>
          <p:nvPr>
            <p:ph type="title" idx="4294967295"/>
          </p:nvPr>
        </p:nvSpPr>
        <p:spPr>
          <a:xfrm>
            <a:off x="468313" y="333375"/>
            <a:ext cx="8229600" cy="1143000"/>
          </a:xfrm>
        </p:spPr>
        <p:txBody>
          <a:bodyPr/>
          <a:lstStyle/>
          <a:p>
            <a:r>
              <a:rPr lang="tr-TR" sz="3200" smtClean="0"/>
              <a:t>Türkiye’de Çalışanların Eğitim Durumuna Göre  Kayıt Dışı İstihdam Edilenlerin Oranı 2010 (TÜİK)</a:t>
            </a:r>
            <a:endParaRPr lang="en-GB" sz="3200" smtClean="0"/>
          </a:p>
        </p:txBody>
      </p:sp>
      <p:graphicFrame>
        <p:nvGraphicFramePr>
          <p:cNvPr id="4" name="1 Grafik"/>
          <p:cNvGraphicFramePr>
            <a:graphicFrameLocks noGrp="1"/>
          </p:cNvGraphicFramePr>
          <p:nvPr>
            <p:ph idx="4294967295"/>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09" name="1 Başlık"/>
          <p:cNvSpPr>
            <a:spLocks noGrp="1"/>
          </p:cNvSpPr>
          <p:nvPr>
            <p:ph type="title" idx="4294967295"/>
          </p:nvPr>
        </p:nvSpPr>
        <p:spPr/>
        <p:txBody>
          <a:bodyPr/>
          <a:lstStyle/>
          <a:p>
            <a:r>
              <a:rPr lang="tr-TR" sz="4000" smtClean="0"/>
              <a:t>İşteki Duruma göre Kayıt dışı İstihdam (2004-2010) TÜİK HHİA</a:t>
            </a:r>
            <a:endParaRPr lang="en-GB" sz="4000" smtClean="0"/>
          </a:p>
        </p:txBody>
      </p:sp>
      <p:graphicFrame>
        <p:nvGraphicFramePr>
          <p:cNvPr id="6" name="3 Grafik"/>
          <p:cNvGraphicFramePr>
            <a:graphicFrameLocks noGrp="1"/>
          </p:cNvGraphicFramePr>
          <p:nvPr>
            <p:ph idx="4294967295"/>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7" name="1 Başlık"/>
          <p:cNvSpPr>
            <a:spLocks noGrp="1"/>
          </p:cNvSpPr>
          <p:nvPr>
            <p:ph type="title" idx="4294967295"/>
          </p:nvPr>
        </p:nvSpPr>
        <p:spPr/>
        <p:txBody>
          <a:bodyPr/>
          <a:lstStyle/>
          <a:p>
            <a:r>
              <a:rPr lang="tr-TR" sz="4000" smtClean="0"/>
              <a:t>Mesleklere Göre Kayıtdışı (2004-2010) TÜİK  HHİA</a:t>
            </a:r>
            <a:endParaRPr lang="en-GB" sz="4000" smtClean="0"/>
          </a:p>
        </p:txBody>
      </p:sp>
      <p:graphicFrame>
        <p:nvGraphicFramePr>
          <p:cNvPr id="4" name="1 Grafik"/>
          <p:cNvGraphicFramePr>
            <a:graphicFrameLocks noGrp="1"/>
          </p:cNvGraphicFramePr>
          <p:nvPr>
            <p:ph idx="4294967295"/>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i="1" dirty="0" smtClean="0"/>
              <a:t/>
            </a:r>
            <a:br>
              <a:rPr lang="tr-TR" b="1" i="1" dirty="0" smtClean="0"/>
            </a:br>
            <a:r>
              <a:rPr lang="tr-TR" sz="3600" b="1" dirty="0" smtClean="0"/>
              <a:t>İşteki Duruma Göre Kayıt Dışı İstihdam,Kır-Kent, 2007-2012 Mayıs, (%)</a:t>
            </a:r>
            <a:r>
              <a:rPr lang="tr-TR" b="1" dirty="0" smtClean="0"/>
              <a:t/>
            </a:r>
            <a:br>
              <a:rPr lang="tr-TR" b="1" dirty="0" smtClean="0"/>
            </a:br>
            <a:endParaRPr lang="tr-TR" dirty="0"/>
          </a:p>
        </p:txBody>
      </p:sp>
      <p:sp>
        <p:nvSpPr>
          <p:cNvPr id="3" name="2 İçerik Yer Tutucusu"/>
          <p:cNvSpPr>
            <a:spLocks noGrp="1"/>
          </p:cNvSpPr>
          <p:nvPr>
            <p:ph idx="1"/>
          </p:nvPr>
        </p:nvSpPr>
        <p:spPr/>
        <p:txBody>
          <a:bodyPr/>
          <a:lstStyle/>
          <a:p>
            <a:endParaRPr lang="tr-TR" dirty="0"/>
          </a:p>
        </p:txBody>
      </p:sp>
      <p:graphicFrame>
        <p:nvGraphicFramePr>
          <p:cNvPr id="2050" name="Object 2"/>
          <p:cNvGraphicFramePr>
            <a:graphicFrameLocks noChangeAspect="1"/>
          </p:cNvGraphicFramePr>
          <p:nvPr/>
        </p:nvGraphicFramePr>
        <p:xfrm>
          <a:off x="251520" y="1772816"/>
          <a:ext cx="8677621" cy="4657148"/>
        </p:xfrm>
        <a:graphic>
          <a:graphicData uri="http://schemas.openxmlformats.org/presentationml/2006/ole">
            <p:oleObj spid="_x0000_s877570" name="Belge" r:id="rId3" imgW="5841818" imgH="3134832" progId="Word.Document.12">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Kayıt Dışı Çalışanların Gelir Gruplarına Göre Dağılımı  2010</a:t>
            </a:r>
            <a:endParaRPr lang="tr-TR" dirty="0"/>
          </a:p>
        </p:txBody>
      </p:sp>
      <p:graphicFrame>
        <p:nvGraphicFramePr>
          <p:cNvPr id="4" name="3 İçerik Yer Tutucusu"/>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7" name="1 Başlık"/>
          <p:cNvSpPr>
            <a:spLocks noGrp="1"/>
          </p:cNvSpPr>
          <p:nvPr>
            <p:ph type="title" idx="4294967295"/>
          </p:nvPr>
        </p:nvSpPr>
        <p:spPr/>
        <p:txBody>
          <a:bodyPr/>
          <a:lstStyle/>
          <a:p>
            <a:r>
              <a:rPr lang="tr-TR" sz="4000" dirty="0" smtClean="0"/>
              <a:t>Gelir Gruplarına Göre Kayıt Dışı </a:t>
            </a:r>
            <a:r>
              <a:rPr lang="tr-TR" sz="4000" dirty="0" smtClean="0"/>
              <a:t>Çalışma (2009) </a:t>
            </a:r>
            <a:r>
              <a:rPr lang="tr-TR" sz="4000" dirty="0" smtClean="0"/>
              <a:t>% </a:t>
            </a:r>
            <a:r>
              <a:rPr lang="tr-TR" sz="1400" dirty="0" smtClean="0"/>
              <a:t>(Kaynak: TÜİK HHBA 2009’dan hesaplanmıştır)</a:t>
            </a:r>
            <a:endParaRPr lang="en-GB" sz="1400" dirty="0" smtClean="0"/>
          </a:p>
        </p:txBody>
      </p:sp>
      <p:graphicFrame>
        <p:nvGraphicFramePr>
          <p:cNvPr id="6" name="1 Grafik"/>
          <p:cNvGraphicFramePr>
            <a:graphicFrameLocks noGrp="1"/>
          </p:cNvGraphicFramePr>
          <p:nvPr>
            <p:ph idx="4294967295"/>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Kayıt Dışı Çalışanların İşteki Durumu Ve Gelir Gruplarına Göre </a:t>
            </a:r>
            <a:r>
              <a:rPr lang="tr-TR" b="1" dirty="0" smtClean="0"/>
              <a:t>Dağılımı (2010)</a:t>
            </a:r>
            <a:endParaRPr lang="tr-TR" dirty="0"/>
          </a:p>
        </p:txBody>
      </p:sp>
      <p:sp>
        <p:nvSpPr>
          <p:cNvPr id="3" name="2 İçerik Yer Tutucusu"/>
          <p:cNvSpPr>
            <a:spLocks noGrp="1"/>
          </p:cNvSpPr>
          <p:nvPr>
            <p:ph idx="1"/>
          </p:nvPr>
        </p:nvSpPr>
        <p:spPr/>
        <p:txBody>
          <a:bodyPr/>
          <a:lstStyle/>
          <a:p>
            <a:endParaRPr lang="tr-TR" dirty="0"/>
          </a:p>
        </p:txBody>
      </p:sp>
      <p:graphicFrame>
        <p:nvGraphicFramePr>
          <p:cNvPr id="3074" name="Object 2"/>
          <p:cNvGraphicFramePr>
            <a:graphicFrameLocks noChangeAspect="1"/>
          </p:cNvGraphicFramePr>
          <p:nvPr/>
        </p:nvGraphicFramePr>
        <p:xfrm>
          <a:off x="343477" y="1844824"/>
          <a:ext cx="8800523" cy="4385913"/>
        </p:xfrm>
        <a:graphic>
          <a:graphicData uri="http://schemas.openxmlformats.org/presentationml/2006/ole">
            <p:oleObj spid="_x0000_s878594" name="Belge" r:id="rId3" imgW="5841818" imgH="2911997"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3" name="1 Başlık"/>
          <p:cNvSpPr>
            <a:spLocks noGrp="1"/>
          </p:cNvSpPr>
          <p:nvPr>
            <p:ph type="title" idx="4294967295"/>
          </p:nvPr>
        </p:nvSpPr>
        <p:spPr/>
        <p:txBody>
          <a:bodyPr/>
          <a:lstStyle/>
          <a:p>
            <a:r>
              <a:rPr lang="tr-TR" sz="4000" b="1" smtClean="0"/>
              <a:t>Çalışmaları Hiç Bildirilmeyenler ya da Eksik Bildirilenler</a:t>
            </a:r>
            <a:endParaRPr lang="en-GB" sz="4000" b="1" smtClean="0"/>
          </a:p>
        </p:txBody>
      </p:sp>
      <p:sp>
        <p:nvSpPr>
          <p:cNvPr id="463874" name="2 İçerik Yer Tutucusu"/>
          <p:cNvSpPr>
            <a:spLocks noGrp="1"/>
          </p:cNvSpPr>
          <p:nvPr>
            <p:ph idx="4294967295"/>
          </p:nvPr>
        </p:nvSpPr>
        <p:spPr/>
        <p:txBody>
          <a:bodyPr/>
          <a:lstStyle/>
          <a:p>
            <a:pPr>
              <a:lnSpc>
                <a:spcPct val="80000"/>
              </a:lnSpc>
            </a:pPr>
            <a:r>
              <a:rPr lang="tr-TR" sz="3000" smtClean="0"/>
              <a:t>Çalışanın çalışmalarının ilgili kamu kurum ve kuruluşlarına hiç bildirilmemesi</a:t>
            </a:r>
          </a:p>
          <a:p>
            <a:pPr>
              <a:lnSpc>
                <a:spcPct val="80000"/>
              </a:lnSpc>
            </a:pPr>
            <a:r>
              <a:rPr lang="tr-TR" sz="3000" smtClean="0"/>
              <a:t>Çalışmaların gün olarak eksik bildirilmesi</a:t>
            </a:r>
          </a:p>
          <a:p>
            <a:pPr>
              <a:lnSpc>
                <a:spcPct val="80000"/>
              </a:lnSpc>
            </a:pPr>
            <a:r>
              <a:rPr lang="tr-TR" sz="3000" smtClean="0"/>
              <a:t>Çalışmaların ücret olarak eksik bildirilmesi</a:t>
            </a:r>
          </a:p>
          <a:p>
            <a:pPr>
              <a:lnSpc>
                <a:spcPct val="80000"/>
              </a:lnSpc>
            </a:pPr>
            <a:r>
              <a:rPr lang="tr-TR" sz="3000" smtClean="0"/>
              <a:t>Bir kamu kuruluşuna bildirilip, diğer kamu kuruluşuna bildirilmeyenler</a:t>
            </a:r>
          </a:p>
          <a:p>
            <a:pPr>
              <a:lnSpc>
                <a:spcPct val="80000"/>
              </a:lnSpc>
            </a:pPr>
            <a:r>
              <a:rPr lang="tr-TR" sz="3000" smtClean="0"/>
              <a:t>İkinci bir işte çalışıp, ikinci işteki çalışmaları eksik bildirilenler</a:t>
            </a:r>
          </a:p>
          <a:p>
            <a:pPr>
              <a:lnSpc>
                <a:spcPct val="80000"/>
              </a:lnSpc>
            </a:pPr>
            <a:r>
              <a:rPr lang="tr-TR" sz="3000" smtClean="0"/>
              <a:t>SGK’ ya kayıtlı olup, vergi dairesine bildirilmeyenler</a:t>
            </a:r>
          </a:p>
          <a:p>
            <a:pPr>
              <a:lnSpc>
                <a:spcPct val="80000"/>
              </a:lnSpc>
            </a:pPr>
            <a:endParaRPr lang="en-GB" sz="30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2400" b="1" dirty="0" smtClean="0"/>
              <a:t>2008 ve 2010 Yılları İtibariyle Sistemin Dışladığı Kayıt Dışı Çalışanlar Ve Mevzuata Göre Prim Tahsil Edilebilecek  Kayıt Dışı Çalışanlar</a:t>
            </a:r>
            <a:endParaRPr lang="tr-TR" sz="2400" dirty="0"/>
          </a:p>
        </p:txBody>
      </p:sp>
      <p:sp>
        <p:nvSpPr>
          <p:cNvPr id="3" name="2 İçerik Yer Tutucusu"/>
          <p:cNvSpPr>
            <a:spLocks noGrp="1"/>
          </p:cNvSpPr>
          <p:nvPr>
            <p:ph idx="1"/>
          </p:nvPr>
        </p:nvSpPr>
        <p:spPr/>
        <p:txBody>
          <a:bodyPr/>
          <a:lstStyle/>
          <a:p>
            <a:pPr>
              <a:buNone/>
            </a:pPr>
            <a:endParaRPr lang="tr-TR" dirty="0"/>
          </a:p>
        </p:txBody>
      </p:sp>
      <p:graphicFrame>
        <p:nvGraphicFramePr>
          <p:cNvPr id="4098" name="Object 2"/>
          <p:cNvGraphicFramePr>
            <a:graphicFrameLocks noChangeAspect="1"/>
          </p:cNvGraphicFramePr>
          <p:nvPr/>
        </p:nvGraphicFramePr>
        <p:xfrm>
          <a:off x="683569" y="1635124"/>
          <a:ext cx="7992250" cy="4908284"/>
        </p:xfrm>
        <a:graphic>
          <a:graphicData uri="http://schemas.openxmlformats.org/presentationml/2006/ole">
            <p:oleObj spid="_x0000_s879618" name="Belge" r:id="rId3" imgW="5841818" imgH="3587352" progId="Word.Document.12">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200" dirty="0" smtClean="0"/>
              <a:t>Sosyal Yardım ve Sosyal Sigorta Sisteminden Yardım ya da Edim Alıp Kayıt Dışı Çalışanların Dağılımı, 2010</a:t>
            </a:r>
            <a:endParaRPr lang="tr-TR" sz="3200" dirty="0"/>
          </a:p>
        </p:txBody>
      </p:sp>
      <p:sp>
        <p:nvSpPr>
          <p:cNvPr id="3" name="2 İçerik Yer Tutucusu"/>
          <p:cNvSpPr>
            <a:spLocks noGrp="1"/>
          </p:cNvSpPr>
          <p:nvPr>
            <p:ph idx="1"/>
          </p:nvPr>
        </p:nvSpPr>
        <p:spPr/>
        <p:txBody>
          <a:bodyPr/>
          <a:lstStyle/>
          <a:p>
            <a:pPr>
              <a:buNone/>
            </a:pPr>
            <a:endParaRPr lang="tr-TR" dirty="0"/>
          </a:p>
        </p:txBody>
      </p:sp>
      <p:graphicFrame>
        <p:nvGraphicFramePr>
          <p:cNvPr id="5122" name="Object 2"/>
          <p:cNvGraphicFramePr>
            <a:graphicFrameLocks noChangeAspect="1"/>
          </p:cNvGraphicFramePr>
          <p:nvPr/>
        </p:nvGraphicFramePr>
        <p:xfrm>
          <a:off x="395537" y="1835150"/>
          <a:ext cx="8663336" cy="4727168"/>
        </p:xfrm>
        <a:graphic>
          <a:graphicData uri="http://schemas.openxmlformats.org/presentationml/2006/ole">
            <p:oleObj spid="_x0000_s880642" name="Belge" r:id="rId3" imgW="5841818" imgH="3188197" progId="Word.Document.12">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5" name="1 Başlık"/>
          <p:cNvSpPr>
            <a:spLocks noGrp="1"/>
          </p:cNvSpPr>
          <p:nvPr>
            <p:ph type="title" idx="4294967295"/>
          </p:nvPr>
        </p:nvSpPr>
        <p:spPr/>
        <p:txBody>
          <a:bodyPr/>
          <a:lstStyle/>
          <a:p>
            <a:r>
              <a:rPr lang="tr-TR" sz="2500" smtClean="0"/>
              <a:t>Kayıt Dışı Çalışan ve Devletten Edim ve Yardım  Alanların Sektörlere Göre Dağılımı (%) </a:t>
            </a:r>
            <a:r>
              <a:rPr lang="tr-TR" sz="1600" smtClean="0"/>
              <a:t>(Kaynak: TÜİK HHBA 2009’dan hesaplanmıştır)</a:t>
            </a:r>
            <a:endParaRPr lang="en-GB" sz="1600" smtClean="0"/>
          </a:p>
        </p:txBody>
      </p:sp>
      <p:sp>
        <p:nvSpPr>
          <p:cNvPr id="476166" name="2 İçerik Yer Tutucusu"/>
          <p:cNvSpPr>
            <a:spLocks noGrp="1"/>
          </p:cNvSpPr>
          <p:nvPr>
            <p:ph idx="4294967295"/>
          </p:nvPr>
        </p:nvSpPr>
        <p:spPr/>
        <p:txBody>
          <a:bodyPr/>
          <a:lstStyle/>
          <a:p>
            <a:endParaRPr lang="en-GB" smtClean="0"/>
          </a:p>
        </p:txBody>
      </p:sp>
      <p:graphicFrame>
        <p:nvGraphicFramePr>
          <p:cNvPr id="476164" name="Object 4"/>
          <p:cNvGraphicFramePr>
            <a:graphicFrameLocks noChangeAspect="1"/>
          </p:cNvGraphicFramePr>
          <p:nvPr/>
        </p:nvGraphicFramePr>
        <p:xfrm>
          <a:off x="719138" y="1614488"/>
          <a:ext cx="7705725" cy="3629025"/>
        </p:xfrm>
        <a:graphic>
          <a:graphicData uri="http://schemas.openxmlformats.org/presentationml/2006/ole">
            <p:oleObj spid="_x0000_s876546" name="Çalışma Sayfası" r:id="rId4" imgW="7705776" imgH="3628957" progId="">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5" name="1 Başlık"/>
          <p:cNvSpPr>
            <a:spLocks noGrp="1"/>
          </p:cNvSpPr>
          <p:nvPr>
            <p:ph type="title" idx="4294967295"/>
          </p:nvPr>
        </p:nvSpPr>
        <p:spPr/>
        <p:txBody>
          <a:bodyPr/>
          <a:lstStyle/>
          <a:p>
            <a:r>
              <a:rPr lang="tr-TR" sz="3200" b="1" smtClean="0"/>
              <a:t>Mevzuatın Kayıt Dışında Bıraktığı İstihdam (Sosyal Sigortalı Sayılmayanlar) </a:t>
            </a:r>
            <a:endParaRPr lang="en-GB" sz="3200" b="1" smtClean="0"/>
          </a:p>
        </p:txBody>
      </p:sp>
      <p:sp>
        <p:nvSpPr>
          <p:cNvPr id="507906" name="2 İçerik Yer Tutucusu"/>
          <p:cNvSpPr>
            <a:spLocks noGrp="1"/>
          </p:cNvSpPr>
          <p:nvPr>
            <p:ph idx="4294967295"/>
          </p:nvPr>
        </p:nvSpPr>
        <p:spPr>
          <a:xfrm>
            <a:off x="395288" y="1628775"/>
            <a:ext cx="8229600" cy="4525963"/>
          </a:xfrm>
        </p:spPr>
        <p:txBody>
          <a:bodyPr/>
          <a:lstStyle/>
          <a:p>
            <a:pPr>
              <a:lnSpc>
                <a:spcPct val="90000"/>
              </a:lnSpc>
            </a:pPr>
            <a:r>
              <a:rPr lang="tr-TR" sz="2700" b="1" u="sng" smtClean="0"/>
              <a:t>5510 sayılı Kanun’a (m.6) göre sigortalı sayılmayanlar:</a:t>
            </a:r>
          </a:p>
          <a:p>
            <a:pPr>
              <a:lnSpc>
                <a:spcPct val="90000"/>
              </a:lnSpc>
              <a:buFont typeface="Arial" charset="0"/>
              <a:buNone/>
            </a:pPr>
            <a:r>
              <a:rPr lang="tr-TR" sz="2700" b="1" smtClean="0"/>
              <a:t>1. Grup Aile içindeki çalışmalar:</a:t>
            </a:r>
          </a:p>
          <a:p>
            <a:pPr>
              <a:lnSpc>
                <a:spcPct val="90000"/>
              </a:lnSpc>
              <a:buFont typeface="Arial" charset="0"/>
              <a:buNone/>
            </a:pPr>
            <a:r>
              <a:rPr lang="tr-TR" sz="2700" smtClean="0"/>
              <a:t>a</a:t>
            </a:r>
            <a:r>
              <a:rPr lang="tr-TR" sz="2700" i="1" smtClean="0"/>
              <a:t>) İşverenin işyerinde ücretsiz çalışan eşi,</a:t>
            </a:r>
          </a:p>
          <a:p>
            <a:pPr>
              <a:lnSpc>
                <a:spcPct val="90000"/>
              </a:lnSpc>
              <a:buFont typeface="Arial" charset="0"/>
              <a:buNone/>
            </a:pPr>
            <a:r>
              <a:rPr lang="tr-TR" sz="2700" i="1" smtClean="0"/>
              <a:t> b) Aynı konutta birlikte yaşayan ve üçüncü derece dahil bu dereceye kadar hısımlar arasında ve aralarına dışardan başka kimse katılmaksızın, yaşadıkları konut içinde yapılan işlerde çalışanlar,</a:t>
            </a:r>
          </a:p>
          <a:p>
            <a:pPr>
              <a:lnSpc>
                <a:spcPct val="90000"/>
              </a:lnSpc>
              <a:buFont typeface="Arial" charset="0"/>
              <a:buNone/>
            </a:pPr>
            <a:r>
              <a:rPr lang="tr-TR" sz="2700" b="1" smtClean="0"/>
              <a:t>2. Grup Ev hizmetlerinde gündelik, geçici çalışanlar</a:t>
            </a:r>
          </a:p>
          <a:p>
            <a:pPr>
              <a:lnSpc>
                <a:spcPct val="90000"/>
              </a:lnSpc>
              <a:buFont typeface="Arial" charset="0"/>
              <a:buNone/>
            </a:pPr>
            <a:r>
              <a:rPr lang="tr-TR" sz="2700" i="1" smtClean="0"/>
              <a:t>c) (Ev hizmetlerinde çalışanlar (ücretle ve sürekli olarak çalışanlar hariç</a:t>
            </a:r>
          </a:p>
          <a:p>
            <a:pPr>
              <a:lnSpc>
                <a:spcPct val="90000"/>
              </a:lnSpc>
              <a:buFont typeface="Arial" charset="0"/>
              <a:buNone/>
            </a:pPr>
            <a:endParaRPr lang="en-GB" sz="27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3" name="1 Başlık"/>
          <p:cNvSpPr>
            <a:spLocks noGrp="1"/>
          </p:cNvSpPr>
          <p:nvPr>
            <p:ph type="title" idx="4294967295"/>
          </p:nvPr>
        </p:nvSpPr>
        <p:spPr>
          <a:xfrm>
            <a:off x="684213" y="333375"/>
            <a:ext cx="8229600" cy="1143000"/>
          </a:xfrm>
        </p:spPr>
        <p:txBody>
          <a:bodyPr/>
          <a:lstStyle/>
          <a:p>
            <a:r>
              <a:rPr lang="tr-TR" sz="3200" b="1" smtClean="0"/>
              <a:t>Mevzuatın Kayıt Dışında Bıraktığı İstihdam (Kayıt Dışı Çalışmada Etkili Olabilen Hükümler)</a:t>
            </a:r>
            <a:endParaRPr lang="en-GB" sz="3200" b="1" smtClean="0"/>
          </a:p>
        </p:txBody>
      </p:sp>
      <p:sp>
        <p:nvSpPr>
          <p:cNvPr id="509954" name="2 İçerik Yer Tutucusu"/>
          <p:cNvSpPr>
            <a:spLocks noGrp="1"/>
          </p:cNvSpPr>
          <p:nvPr>
            <p:ph idx="4294967295"/>
          </p:nvPr>
        </p:nvSpPr>
        <p:spPr/>
        <p:txBody>
          <a:bodyPr/>
          <a:lstStyle/>
          <a:p>
            <a:pPr>
              <a:lnSpc>
                <a:spcPct val="80000"/>
              </a:lnSpc>
              <a:buFont typeface="Arial" charset="0"/>
              <a:buNone/>
            </a:pPr>
            <a:r>
              <a:rPr lang="tr-TR" sz="2500" b="1" smtClean="0"/>
              <a:t>3. Grup Özel Sektörde Tarımda Yevmiyeli (Geçici)  Çalışanlar </a:t>
            </a:r>
          </a:p>
          <a:p>
            <a:pPr>
              <a:lnSpc>
                <a:spcPct val="80000"/>
              </a:lnSpc>
              <a:buFont typeface="Arial" charset="0"/>
              <a:buNone/>
            </a:pPr>
            <a:r>
              <a:rPr lang="tr-TR" sz="2500" smtClean="0"/>
              <a:t>	</a:t>
            </a:r>
            <a:r>
              <a:rPr lang="tr-TR" sz="2500" i="1" smtClean="0"/>
              <a:t>ı) Kamu idarelerinde ve Kanunun ek 5 inci maddesi kapsamında sayılanlar hariç olmak üzere, tarım işlerinde veya orman işlerinde hizmet akdiyle süreksiz işlerde çalışanlar i</a:t>
            </a:r>
          </a:p>
          <a:p>
            <a:pPr>
              <a:lnSpc>
                <a:spcPct val="80000"/>
              </a:lnSpc>
              <a:buFont typeface="Arial" charset="0"/>
              <a:buNone/>
            </a:pPr>
            <a:r>
              <a:rPr lang="tr-TR" sz="2500" b="1" smtClean="0"/>
              <a:t>4. Grup Düşük Gelirli Çiftçiler:</a:t>
            </a:r>
          </a:p>
          <a:p>
            <a:pPr>
              <a:lnSpc>
                <a:spcPct val="80000"/>
              </a:lnSpc>
              <a:buFont typeface="Arial" charset="0"/>
              <a:buNone/>
            </a:pPr>
            <a:r>
              <a:rPr lang="tr-TR" sz="2500" i="1" smtClean="0"/>
              <a:t> ı) tarımda kendi adına ve hesabına bağımsız çalışanlardan; tarımsal faaliyette bulunan ve yıllık tarımsal faaliyet gelirlerinden, bu faaliyete ilişkin masraflar düşüldükten sonra kalan tutarın aylık ortalamasının, bu Kanunda tanımlanan prime esas günlük kazanç alt sınırının otuz katından az olduğunu belgeleyenler ile 65 yaşını dolduranlardan talepte bulunanlar,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1" name="1 Başlık"/>
          <p:cNvSpPr>
            <a:spLocks noGrp="1"/>
          </p:cNvSpPr>
          <p:nvPr>
            <p:ph type="title" idx="4294967295"/>
          </p:nvPr>
        </p:nvSpPr>
        <p:spPr>
          <a:xfrm>
            <a:off x="539750" y="333375"/>
            <a:ext cx="8229600" cy="1143000"/>
          </a:xfrm>
        </p:spPr>
        <p:txBody>
          <a:bodyPr/>
          <a:lstStyle/>
          <a:p>
            <a:r>
              <a:rPr lang="tr-TR" sz="3200" b="1" smtClean="0"/>
              <a:t>Mevzuatın Kayıt Dışında Bıraktığı İstihdam (Kayıt Dışı Çalışmada Etkili Olabilen Hükümler)</a:t>
            </a:r>
            <a:endParaRPr lang="en-GB" sz="3200" b="1" smtClean="0"/>
          </a:p>
        </p:txBody>
      </p:sp>
      <p:sp>
        <p:nvSpPr>
          <p:cNvPr id="512002" name="2 İçerik Yer Tutucusu"/>
          <p:cNvSpPr>
            <a:spLocks noGrp="1"/>
          </p:cNvSpPr>
          <p:nvPr>
            <p:ph idx="4294967295"/>
          </p:nvPr>
        </p:nvSpPr>
        <p:spPr/>
        <p:txBody>
          <a:bodyPr/>
          <a:lstStyle/>
          <a:p>
            <a:pPr algn="just">
              <a:buFont typeface="Arial" charset="0"/>
              <a:buNone/>
            </a:pPr>
            <a:r>
              <a:rPr lang="tr-TR" b="1" smtClean="0"/>
              <a:t>4. Grup Düşük Gelirli Esnaf ve Sanatkar</a:t>
            </a:r>
          </a:p>
          <a:p>
            <a:pPr algn="just">
              <a:buFont typeface="Arial" charset="0"/>
              <a:buNone/>
            </a:pPr>
            <a:r>
              <a:rPr lang="tr-TR" smtClean="0"/>
              <a:t>	</a:t>
            </a:r>
            <a:r>
              <a:rPr lang="tr-TR" i="1" smtClean="0"/>
              <a:t>k)Kendi adına ve hesabına bağımsız çalışanlardan gelir vergisinden muaf olup, esnaf ve sanatkâr siciline kayıtlı olanlardan, aylık faaliyet gelirlerinden bu faaliyetine ilişkin masraflar düşüldükten sonra kalan tutarı, prime esas günlük kazanç alt sınırının otuz katından az olduğunu belgeleyenler,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49" name="1 Başlık"/>
          <p:cNvSpPr>
            <a:spLocks noGrp="1"/>
          </p:cNvSpPr>
          <p:nvPr>
            <p:ph type="title" idx="4294967295"/>
          </p:nvPr>
        </p:nvSpPr>
        <p:spPr/>
        <p:txBody>
          <a:bodyPr/>
          <a:lstStyle/>
          <a:p>
            <a:r>
              <a:rPr lang="tr-TR" smtClean="0"/>
              <a:t>Çiftçilerin  Elde Ettiği Tarım Geliri </a:t>
            </a:r>
            <a:r>
              <a:rPr lang="tr-TR" sz="2200" smtClean="0"/>
              <a:t>(TÜİK, HHBA 2009dan hesaplanmıştır içinde Karadeniz, 2011)</a:t>
            </a:r>
            <a:endParaRPr lang="en-GB" sz="2200" smtClean="0"/>
          </a:p>
        </p:txBody>
      </p:sp>
      <p:pic>
        <p:nvPicPr>
          <p:cNvPr id="514050" name="Picture 2"/>
          <p:cNvPicPr>
            <a:picLocks noGrp="1" noChangeAspect="1" noChangeArrowheads="1"/>
          </p:cNvPicPr>
          <p:nvPr>
            <p:ph idx="4294967295"/>
          </p:nvPr>
        </p:nvPicPr>
        <p:blipFill>
          <a:blip r:embed="rId3" cstate="print"/>
          <a:srcRect/>
          <a:stretch>
            <a:fillRect/>
          </a:stretch>
        </p:blipFill>
        <p:spPr>
          <a:xfrm>
            <a:off x="395288" y="1700213"/>
            <a:ext cx="7921625" cy="4756150"/>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097" name="1 Başlık"/>
          <p:cNvSpPr>
            <a:spLocks noGrp="1"/>
          </p:cNvSpPr>
          <p:nvPr>
            <p:ph type="title" idx="4294967295"/>
          </p:nvPr>
        </p:nvSpPr>
        <p:spPr/>
        <p:txBody>
          <a:bodyPr/>
          <a:lstStyle/>
          <a:p>
            <a:r>
              <a:rPr lang="tr-TR" sz="3200" smtClean="0"/>
              <a:t>Bağımsız Çalışanların Elde Ettikleri Müteşebbis Geliri (Aylık) </a:t>
            </a:r>
            <a:br>
              <a:rPr lang="tr-TR" sz="3200" smtClean="0"/>
            </a:br>
            <a:r>
              <a:rPr lang="tr-TR" sz="1600" smtClean="0"/>
              <a:t>(TÜİK, HHBA 2009dan hesaplanmıştır içinde Karadeniz, 2011)</a:t>
            </a:r>
            <a:endParaRPr lang="en-GB" sz="1600" smtClean="0"/>
          </a:p>
        </p:txBody>
      </p:sp>
      <p:pic>
        <p:nvPicPr>
          <p:cNvPr id="516098" name="Picture 2"/>
          <p:cNvPicPr>
            <a:picLocks noGrp="1" noChangeAspect="1" noChangeArrowheads="1"/>
          </p:cNvPicPr>
          <p:nvPr>
            <p:ph idx="4294967295"/>
          </p:nvPr>
        </p:nvPicPr>
        <p:blipFill>
          <a:blip r:embed="rId3" cstate="print"/>
          <a:srcRect/>
          <a:stretch>
            <a:fillRect/>
          </a:stretch>
        </p:blipFill>
        <p:spPr>
          <a:xfrm>
            <a:off x="730250" y="1557338"/>
            <a:ext cx="7796213" cy="4679950"/>
          </a:xfr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5" name="1 Başlık"/>
          <p:cNvSpPr>
            <a:spLocks noGrp="1"/>
          </p:cNvSpPr>
          <p:nvPr>
            <p:ph type="title" idx="4294967295"/>
          </p:nvPr>
        </p:nvSpPr>
        <p:spPr/>
        <p:txBody>
          <a:bodyPr/>
          <a:lstStyle/>
          <a:p>
            <a:r>
              <a:rPr lang="tr-TR" sz="4000" smtClean="0"/>
              <a:t>Sosyal Sigorta Sisteminin Dışında Kalan Çalışan Grupları </a:t>
            </a:r>
            <a:r>
              <a:rPr lang="tr-TR" sz="2000" smtClean="0"/>
              <a:t>(Karadeniz, 2010)</a:t>
            </a:r>
            <a:endParaRPr lang="en-GB" sz="2000" smtClean="0"/>
          </a:p>
        </p:txBody>
      </p:sp>
      <p:graphicFrame>
        <p:nvGraphicFramePr>
          <p:cNvPr id="4" name="3 İçerik Yer Tutucusu"/>
          <p:cNvGraphicFramePr>
            <a:graphicFrameLocks noGrp="1"/>
          </p:cNvGraphicFramePr>
          <p:nvPr>
            <p:ph idx="4294967295"/>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7" name="1 Başlık"/>
          <p:cNvSpPr>
            <a:spLocks noGrp="1"/>
          </p:cNvSpPr>
          <p:nvPr>
            <p:ph type="title" idx="4294967295"/>
          </p:nvPr>
        </p:nvSpPr>
        <p:spPr/>
        <p:txBody>
          <a:bodyPr/>
          <a:lstStyle/>
          <a:p>
            <a:r>
              <a:rPr lang="tr-TR" sz="4000" smtClean="0"/>
              <a:t>Sistemde Kayıt Dışı Çalışmayı Teşvik Edebilecek Düzenlemeler</a:t>
            </a:r>
            <a:endParaRPr lang="en-GB" sz="4000" smtClean="0"/>
          </a:p>
        </p:txBody>
      </p:sp>
      <p:sp>
        <p:nvSpPr>
          <p:cNvPr id="587778" name="2 İçerik Yer Tutucusu"/>
          <p:cNvSpPr>
            <a:spLocks noGrp="1"/>
          </p:cNvSpPr>
          <p:nvPr>
            <p:ph idx="4294967295"/>
          </p:nvPr>
        </p:nvSpPr>
        <p:spPr/>
        <p:txBody>
          <a:bodyPr/>
          <a:lstStyle/>
          <a:p>
            <a:pPr>
              <a:lnSpc>
                <a:spcPct val="90000"/>
              </a:lnSpc>
            </a:pPr>
            <a:r>
              <a:rPr lang="tr-TR" sz="3000" smtClean="0"/>
              <a:t>Kısmi zamanlı çalışanlara borçlanma olanağı getirilmesi (6111 sayılı Kanun)</a:t>
            </a:r>
          </a:p>
          <a:p>
            <a:pPr>
              <a:lnSpc>
                <a:spcPct val="90000"/>
              </a:lnSpc>
            </a:pPr>
            <a:r>
              <a:rPr lang="tr-TR" sz="3000" smtClean="0"/>
              <a:t>Aylık prim ve hizmet belgesinin asılma zorunluluğunun kaldırılması (6111 sayılı Kanun)</a:t>
            </a:r>
          </a:p>
          <a:p>
            <a:pPr>
              <a:lnSpc>
                <a:spcPct val="90000"/>
              </a:lnSpc>
            </a:pPr>
            <a:r>
              <a:rPr lang="tr-TR" sz="3000" smtClean="0"/>
              <a:t>Stajyerlik Uygulaması (6111 sayılı Kanun)</a:t>
            </a:r>
          </a:p>
          <a:p>
            <a:pPr>
              <a:lnSpc>
                <a:spcPct val="90000"/>
              </a:lnSpc>
            </a:pPr>
            <a:r>
              <a:rPr lang="tr-TR" sz="3000" smtClean="0"/>
              <a:t>İnşaatlarda Asgari İşçilik Uygulaması (3917 ve 5510 sayılı Kanun)</a:t>
            </a:r>
          </a:p>
          <a:p>
            <a:pPr>
              <a:lnSpc>
                <a:spcPct val="90000"/>
              </a:lnSpc>
            </a:pPr>
            <a:r>
              <a:rPr lang="tr-TR" sz="3000" smtClean="0"/>
              <a:t>Fiilen yapılan denetimlerde en fazla geriye dönük 1 yılın sigortalılığa sayılması  (5510 sayılı Kanun)</a:t>
            </a:r>
          </a:p>
          <a:p>
            <a:pPr>
              <a:lnSpc>
                <a:spcPct val="90000"/>
              </a:lnSpc>
            </a:pPr>
            <a:endParaRPr lang="en-GB" sz="30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1" name="1 Başlık"/>
          <p:cNvSpPr>
            <a:spLocks noGrp="1"/>
          </p:cNvSpPr>
          <p:nvPr>
            <p:ph type="title" idx="4294967295"/>
          </p:nvPr>
        </p:nvSpPr>
        <p:spPr/>
        <p:txBody>
          <a:bodyPr/>
          <a:lstStyle/>
          <a:p>
            <a:r>
              <a:rPr lang="tr-TR" sz="4000" smtClean="0"/>
              <a:t>Kayıt Çalışmak İstemeyen Çalışanlar</a:t>
            </a:r>
            <a:endParaRPr lang="en-GB" sz="4000" smtClean="0"/>
          </a:p>
        </p:txBody>
      </p:sp>
      <p:sp>
        <p:nvSpPr>
          <p:cNvPr id="465922" name="2 İçerik Yer Tutucusu"/>
          <p:cNvSpPr>
            <a:spLocks noGrp="1"/>
          </p:cNvSpPr>
          <p:nvPr>
            <p:ph idx="4294967295"/>
          </p:nvPr>
        </p:nvSpPr>
        <p:spPr/>
        <p:txBody>
          <a:bodyPr/>
          <a:lstStyle/>
          <a:p>
            <a:r>
              <a:rPr lang="tr-TR" smtClean="0"/>
              <a:t>Yabancı  kaçak işçiler: Yakalandıklarında sınır dışı edilirler.</a:t>
            </a:r>
          </a:p>
          <a:p>
            <a:r>
              <a:rPr lang="tr-TR" smtClean="0"/>
              <a:t>Sosyal güvenlik kurumlarından gelir ödenek ve aylık alıp, çalışmaları halinde gelir, aylık ve ödenekleri kesilenler (işsizlik ödeneği alanlar, ölüm aylığı alanlar, yeşil kart alanlar)</a:t>
            </a:r>
            <a:endParaRPr lang="en-GB"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1" name="1 Başlık"/>
          <p:cNvSpPr>
            <a:spLocks noGrp="1"/>
          </p:cNvSpPr>
          <p:nvPr>
            <p:ph type="title" idx="4294967295"/>
          </p:nvPr>
        </p:nvSpPr>
        <p:spPr/>
        <p:txBody>
          <a:bodyPr/>
          <a:lstStyle/>
          <a:p>
            <a:r>
              <a:rPr lang="tr-TR" sz="4000" smtClean="0"/>
              <a:t>Sistemde Kayıt Dışı Çalışmayı Teşvik Edebilecek Düzenlemeler</a:t>
            </a:r>
            <a:endParaRPr lang="en-GB" sz="4000" smtClean="0"/>
          </a:p>
        </p:txBody>
      </p:sp>
      <p:sp>
        <p:nvSpPr>
          <p:cNvPr id="593922" name="2 İçerik Yer Tutucusu"/>
          <p:cNvSpPr>
            <a:spLocks noGrp="1"/>
          </p:cNvSpPr>
          <p:nvPr>
            <p:ph idx="4294967295"/>
          </p:nvPr>
        </p:nvSpPr>
        <p:spPr/>
        <p:txBody>
          <a:bodyPr/>
          <a:lstStyle/>
          <a:p>
            <a:r>
              <a:rPr lang="tr-TR" dirty="0" smtClean="0"/>
              <a:t>Primsiz rejimde yer alan sosyal güvenlik kurumlarına tabi bir işte çalışmama koşulu (2022 sayılı Kanun, yeşil kart, SYDV, yerel yönetimlerin verdikleri sosyal yardımlar)</a:t>
            </a:r>
          </a:p>
          <a:p>
            <a:r>
              <a:rPr lang="tr-TR" dirty="0" smtClean="0"/>
              <a:t>Primli rejimde yer alan   ve edimlerin tamamen ya da kısmen kesilmesine neden olan haller</a:t>
            </a:r>
          </a:p>
          <a:p>
            <a:pPr>
              <a:buFont typeface="Arial" charset="0"/>
              <a:buNone/>
            </a:pPr>
            <a:r>
              <a:rPr lang="tr-TR" dirty="0" smtClean="0"/>
              <a:t>(ölüm ve yaşlılık aylığı alanların çalışması)</a:t>
            </a:r>
            <a:endParaRPr lang="en-GB"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5" name="1 Başlık"/>
          <p:cNvSpPr>
            <a:spLocks noGrp="1"/>
          </p:cNvSpPr>
          <p:nvPr>
            <p:ph type="title" idx="4294967295"/>
          </p:nvPr>
        </p:nvSpPr>
        <p:spPr/>
        <p:txBody>
          <a:bodyPr/>
          <a:lstStyle/>
          <a:p>
            <a:r>
              <a:rPr lang="tr-TR" sz="4000" smtClean="0"/>
              <a:t>Çırak ve Zorunlu Sigortalı Sayıları (TÜİK, SGK)</a:t>
            </a:r>
            <a:endParaRPr lang="en-GB" sz="4000" smtClean="0"/>
          </a:p>
        </p:txBody>
      </p:sp>
      <p:sp>
        <p:nvSpPr>
          <p:cNvPr id="583686" name="2 İçerik Yer Tutucusu"/>
          <p:cNvSpPr>
            <a:spLocks noGrp="1"/>
          </p:cNvSpPr>
          <p:nvPr>
            <p:ph idx="4294967295"/>
          </p:nvPr>
        </p:nvSpPr>
        <p:spPr/>
        <p:txBody>
          <a:bodyPr/>
          <a:lstStyle/>
          <a:p>
            <a:pPr>
              <a:buFont typeface="Arial" charset="0"/>
              <a:buNone/>
            </a:pPr>
            <a:endParaRPr lang="en-GB" smtClean="0"/>
          </a:p>
        </p:txBody>
      </p:sp>
      <p:graphicFrame>
        <p:nvGraphicFramePr>
          <p:cNvPr id="583684" name="Object 4"/>
          <p:cNvGraphicFramePr>
            <a:graphicFrameLocks noChangeAspect="1"/>
          </p:cNvGraphicFramePr>
          <p:nvPr/>
        </p:nvGraphicFramePr>
        <p:xfrm>
          <a:off x="755650" y="1700213"/>
          <a:ext cx="7054850" cy="4795837"/>
        </p:xfrm>
        <a:graphic>
          <a:graphicData uri="http://schemas.openxmlformats.org/presentationml/2006/ole">
            <p:oleObj spid="_x0000_s583684" name="Çalışma Sayfası" r:id="rId4" imgW="3657600" imgH="2485957" progId="">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5" name="1 Başlık"/>
          <p:cNvSpPr>
            <a:spLocks noGrp="1"/>
          </p:cNvSpPr>
          <p:nvPr>
            <p:ph type="title" idx="4294967295"/>
          </p:nvPr>
        </p:nvSpPr>
        <p:spPr/>
        <p:txBody>
          <a:bodyPr/>
          <a:lstStyle/>
          <a:p>
            <a:r>
              <a:rPr lang="tr-TR" smtClean="0"/>
              <a:t>Sigortalı İnşaat İşçileri </a:t>
            </a:r>
            <a:r>
              <a:rPr lang="tr-TR" sz="1800" smtClean="0"/>
              <a:t>(SGK, TÜİK)</a:t>
            </a:r>
            <a:endParaRPr lang="en-GB" sz="1800" smtClean="0"/>
          </a:p>
        </p:txBody>
      </p:sp>
      <p:graphicFrame>
        <p:nvGraphicFramePr>
          <p:cNvPr id="4" name="1 Grafik"/>
          <p:cNvGraphicFramePr>
            <a:graphicFrameLocks noGrp="1"/>
          </p:cNvGraphicFramePr>
          <p:nvPr>
            <p:ph idx="4294967295"/>
          </p:nvPr>
        </p:nvGraphicFramePr>
        <p:xfrm>
          <a:off x="395536" y="1556792"/>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7" name="1 Başlık"/>
          <p:cNvSpPr>
            <a:spLocks noGrp="1"/>
          </p:cNvSpPr>
          <p:nvPr>
            <p:ph type="title" idx="4294967295"/>
          </p:nvPr>
        </p:nvSpPr>
        <p:spPr/>
        <p:txBody>
          <a:bodyPr/>
          <a:lstStyle/>
          <a:p>
            <a:r>
              <a:rPr lang="tr-TR" sz="4000" smtClean="0"/>
              <a:t>Sigortalı Sayıları ve Kayıt Dışı Çalışma Oranları (2010) (TÜİK, SGK)</a:t>
            </a:r>
            <a:endParaRPr lang="en-GB" sz="4000" smtClean="0"/>
          </a:p>
        </p:txBody>
      </p:sp>
      <p:sp>
        <p:nvSpPr>
          <p:cNvPr id="591878" name="2 İçerik Yer Tutucusu"/>
          <p:cNvSpPr>
            <a:spLocks noGrp="1"/>
          </p:cNvSpPr>
          <p:nvPr>
            <p:ph idx="4294967295"/>
          </p:nvPr>
        </p:nvSpPr>
        <p:spPr/>
        <p:txBody>
          <a:bodyPr/>
          <a:lstStyle/>
          <a:p>
            <a:endParaRPr lang="en-GB" smtClean="0"/>
          </a:p>
        </p:txBody>
      </p:sp>
      <p:graphicFrame>
        <p:nvGraphicFramePr>
          <p:cNvPr id="591876" name="Object 4"/>
          <p:cNvGraphicFramePr>
            <a:graphicFrameLocks noChangeAspect="1"/>
          </p:cNvGraphicFramePr>
          <p:nvPr/>
        </p:nvGraphicFramePr>
        <p:xfrm>
          <a:off x="539750" y="2565400"/>
          <a:ext cx="7523163" cy="2159000"/>
        </p:xfrm>
        <a:graphic>
          <a:graphicData uri="http://schemas.openxmlformats.org/presentationml/2006/ole">
            <p:oleObj spid="_x0000_s591876" name="Çalışma Sayfası" r:id="rId4" imgW="3838592" imgH="771457" progId="">
              <p:embed/>
            </p:oleObj>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69" name="Title 1"/>
          <p:cNvSpPr>
            <a:spLocks noGrp="1"/>
          </p:cNvSpPr>
          <p:nvPr>
            <p:ph type="title" idx="4294967295"/>
          </p:nvPr>
        </p:nvSpPr>
        <p:spPr/>
        <p:txBody>
          <a:bodyPr/>
          <a:lstStyle/>
          <a:p>
            <a:r>
              <a:rPr lang="tr-TR" sz="4000" smtClean="0"/>
              <a:t>Kayıt Dışı İstihdamla Mücadele Çalışmaları Sonuçları </a:t>
            </a:r>
            <a:r>
              <a:rPr lang="tr-TR" sz="2400" smtClean="0"/>
              <a:t>(SGK, 2010 s.37)</a:t>
            </a:r>
          </a:p>
        </p:txBody>
      </p:sp>
      <p:pic>
        <p:nvPicPr>
          <p:cNvPr id="595970" name="Picture 2"/>
          <p:cNvPicPr>
            <a:picLocks noGrp="1" noChangeAspect="1" noChangeArrowheads="1"/>
          </p:cNvPicPr>
          <p:nvPr>
            <p:ph idx="4294967295"/>
          </p:nvPr>
        </p:nvPicPr>
        <p:blipFill>
          <a:blip r:embed="rId3" cstate="print"/>
          <a:srcRect/>
          <a:stretch>
            <a:fillRect/>
          </a:stretch>
        </p:blipFill>
        <p:spPr>
          <a:xfrm>
            <a:off x="685800" y="1600200"/>
            <a:ext cx="7772400" cy="4525963"/>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100" b="1" dirty="0" smtClean="0"/>
              <a:t/>
            </a:r>
            <a:br>
              <a:rPr lang="tr-TR" sz="3100" b="1" dirty="0" smtClean="0"/>
            </a:br>
            <a:r>
              <a:rPr lang="tr-TR" sz="3100" b="1" dirty="0" smtClean="0"/>
              <a:t>İşveren ve Kendi Hesabına Çalışanların Müteşebbis ve Tarım Gelirleri İle Kuruma Prim Ödedikleri Kazanç Tutarı, (TL), 2009 -2010*</a:t>
            </a:r>
            <a:r>
              <a:rPr lang="tr-TR" b="1" dirty="0" smtClean="0"/>
              <a:t/>
            </a:r>
            <a:br>
              <a:rPr lang="tr-TR" b="1" dirty="0" smtClean="0"/>
            </a:br>
            <a:endParaRPr lang="tr-TR" dirty="0"/>
          </a:p>
        </p:txBody>
      </p:sp>
      <p:graphicFrame>
        <p:nvGraphicFramePr>
          <p:cNvPr id="4" name="3 İçerik Yer Tutucusu"/>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Sosyal Güvenlik </a:t>
            </a:r>
            <a:r>
              <a:rPr lang="tr-TR" dirty="0" err="1" smtClean="0"/>
              <a:t>Denetmenlerinin</a:t>
            </a:r>
            <a:r>
              <a:rPr lang="tr-TR" dirty="0" smtClean="0"/>
              <a:t> İş Dağılımı (2012)</a:t>
            </a:r>
            <a:endParaRPr lang="tr-TR" dirty="0"/>
          </a:p>
        </p:txBody>
      </p:sp>
      <p:graphicFrame>
        <p:nvGraphicFramePr>
          <p:cNvPr id="4" name="3 İçerik Yer Tutucusu"/>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Denetmenlerin Görevlerinin Dağılımı</a:t>
            </a:r>
            <a:endParaRPr lang="tr-TR"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24126426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2530444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Son 60  yılda ne değişti ?</a:t>
            </a:r>
            <a:endParaRPr lang="tr-TR" dirty="0"/>
          </a:p>
        </p:txBody>
      </p:sp>
      <p:sp>
        <p:nvSpPr>
          <p:cNvPr id="3" name="Content Placeholder 2"/>
          <p:cNvSpPr>
            <a:spLocks noGrp="1"/>
          </p:cNvSpPr>
          <p:nvPr>
            <p:ph idx="1"/>
          </p:nvPr>
        </p:nvSpPr>
        <p:spPr/>
        <p:txBody>
          <a:bodyPr>
            <a:normAutofit/>
          </a:bodyPr>
          <a:lstStyle/>
          <a:p>
            <a:pPr marL="0" indent="0">
              <a:buNone/>
            </a:pPr>
            <a:r>
              <a:rPr lang="tr-TR" dirty="0" smtClean="0"/>
              <a:t>«</a:t>
            </a:r>
            <a:r>
              <a:rPr lang="tr-TR" sz="2400" i="1" dirty="0" smtClean="0"/>
              <a:t>1950 yılında mevcut şube müfettişleri mıntıkaları sahasına kifayet etmemişlerdir. Bununla beraber bu müfettişler çok mühim olan asıl vazifelerinde çalıştırılmamışlar, kadro darlığı nedeniyle günlük muamemelerde vazifelendirilmişlerdir. Bazen de bu önemli memurtiyetler uzun zaman münhal bıraklılmıştır. Denetçiler, muhtelif raporlarında bu durumun Kuruma maddi ve manevi zararlar verdiğini izah eylemişlerdir</a:t>
            </a:r>
            <a:r>
              <a:rPr lang="tr-TR" i="1" dirty="0" smtClean="0"/>
              <a:t>.</a:t>
            </a:r>
            <a:r>
              <a:rPr lang="tr-TR" dirty="0" smtClean="0"/>
              <a:t>» </a:t>
            </a:r>
            <a:r>
              <a:rPr lang="tr-TR" sz="2400" dirty="0" smtClean="0"/>
              <a:t>( İşçi Sigortaları Kurumu, 1950 Beşinci Hesap Yılı Genel Denetleme Raporu, Ankara, 1951, s.22)</a:t>
            </a:r>
            <a:endParaRPr lang="tr-TR" sz="2400" dirty="0"/>
          </a:p>
        </p:txBody>
      </p:sp>
    </p:spTree>
    <p:extLst>
      <p:ext uri="{BB962C8B-B14F-4D97-AF65-F5344CB8AC3E}">
        <p14:creationId xmlns="" xmlns:p14="http://schemas.microsoft.com/office/powerpoint/2010/main" val="12318137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1981 </a:t>
            </a:r>
            <a:r>
              <a:rPr lang="tr-TR" dirty="0" smtClean="0"/>
              <a:t> </a:t>
            </a:r>
            <a:r>
              <a:rPr lang="tr-TR" dirty="0"/>
              <a:t>SSK Sigorta Müfettişleri Derneğinin IV.Olağan Genel Kurulu</a:t>
            </a:r>
          </a:p>
        </p:txBody>
      </p:sp>
      <p:sp>
        <p:nvSpPr>
          <p:cNvPr id="3" name="Content Placeholder 2"/>
          <p:cNvSpPr>
            <a:spLocks noGrp="1"/>
          </p:cNvSpPr>
          <p:nvPr>
            <p:ph idx="1"/>
          </p:nvPr>
        </p:nvSpPr>
        <p:spPr/>
        <p:txBody>
          <a:bodyPr>
            <a:normAutofit fontScale="70000" lnSpcReduction="20000"/>
          </a:bodyPr>
          <a:lstStyle/>
          <a:p>
            <a:pPr marL="0" indent="0">
              <a:buNone/>
            </a:pPr>
            <a:r>
              <a:rPr lang="tr-TR" dirty="0" smtClean="0"/>
              <a:t>«</a:t>
            </a:r>
            <a:r>
              <a:rPr lang="tr-TR" i="1" dirty="0" smtClean="0"/>
              <a:t>1981 </a:t>
            </a:r>
            <a:r>
              <a:rPr lang="tr-TR" i="1" dirty="0"/>
              <a:t>yılında SSK Sigorta Müfettişleri Derneğinin IV.Olağan Genel Kurulunda ise; Kuruma ait tüm sorunların %50’sinin etkin bir denetim yapılamamasından kaynaklandığı,dış denetimle görevli Sigorta Müfettişlerinin bugünkü durumundan kurtarılıp verimli çalışma koşullarına kesinlikle kavuşturulmaları gerektiği,müfettişlerin ilkel sayılabilecek bir statü ile çalıştırılmakta oldukları, Sigorta Müfettişleri dışında kaynak denetimi yapan ancak illerde çalışan başka müfettişlerin bulunmadığı,şubelerde müdüre bağlı olarak çalışılması nedeniyle denetim anlayışı ve uygulanışının da buna göre şekillendiği ve uygulamada yeknesaklığın gerçekleştirilemediği,</a:t>
            </a:r>
            <a:r>
              <a:rPr lang="tr-TR" b="1" i="1" u="sng" dirty="0"/>
              <a:t>dış denetimin şube amirlerinin kişisel anlayışlarına bırakılması nedeniyle,bazı şubelerde denetimle hiç ilgisi bulunmayan,Kuruma ait pasaja çöp atanları gözleme görevi,bazı illerdeki şubelerin ise müfettişi sigortalının eşinin hamile olup olmadığının araştırılması ile görevlendirilmekte olduğu</a:t>
            </a:r>
            <a:r>
              <a:rPr lang="tr-TR" i="1" dirty="0"/>
              <a:t> belirtilmiştir</a:t>
            </a:r>
            <a:r>
              <a:rPr lang="tr-TR" dirty="0" smtClean="0"/>
              <a:t>.»</a:t>
            </a:r>
            <a:endParaRPr lang="tr-TR" dirty="0"/>
          </a:p>
        </p:txBody>
      </p:sp>
    </p:spTree>
    <p:extLst>
      <p:ext uri="{BB962C8B-B14F-4D97-AF65-F5344CB8AC3E}">
        <p14:creationId xmlns="" xmlns:p14="http://schemas.microsoft.com/office/powerpoint/2010/main" val="1023631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3" name="1 Başlık"/>
          <p:cNvSpPr>
            <a:spLocks noGrp="1"/>
          </p:cNvSpPr>
          <p:nvPr>
            <p:ph type="title" idx="4294967295"/>
          </p:nvPr>
        </p:nvSpPr>
        <p:spPr/>
        <p:txBody>
          <a:bodyPr/>
          <a:lstStyle/>
          <a:p>
            <a:r>
              <a:rPr lang="tr-TR" b="1" smtClean="0"/>
              <a:t>Kayıt Dışı İstihdam Tanımı</a:t>
            </a:r>
            <a:endParaRPr lang="en-GB" b="1" smtClean="0"/>
          </a:p>
        </p:txBody>
      </p:sp>
      <p:sp>
        <p:nvSpPr>
          <p:cNvPr id="479234" name="2 İçerik Yer Tutucusu"/>
          <p:cNvSpPr>
            <a:spLocks noGrp="1"/>
          </p:cNvSpPr>
          <p:nvPr>
            <p:ph idx="4294967295"/>
          </p:nvPr>
        </p:nvSpPr>
        <p:spPr/>
        <p:txBody>
          <a:bodyPr/>
          <a:lstStyle/>
          <a:p>
            <a:r>
              <a:rPr lang="tr-TR" smtClean="0"/>
              <a:t>Kayıt dışı çalışma çalışanların çalışmalarının ilgili kamu kurumlarına (vergi dairesi, sosyal güvenlik kurumları vb.)  hiç bildirilmemesi ya da gün ya da ücret olarak eksik bildirilmesini  ve sonuçta gelir getirici faaliyetlerin G.S.M.H. Kayıtları dışında  kalmasını ifade  etmektedir.</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17.06.1983 </a:t>
            </a:r>
            <a:r>
              <a:rPr lang="tr-TR" dirty="0" smtClean="0"/>
              <a:t> </a:t>
            </a:r>
            <a:r>
              <a:rPr lang="tr-TR" dirty="0"/>
              <a:t>“Sigorta Müfettişleri Koordinasyon Toplantısı</a:t>
            </a:r>
          </a:p>
        </p:txBody>
      </p:sp>
      <p:sp>
        <p:nvSpPr>
          <p:cNvPr id="3" name="Content Placeholder 2"/>
          <p:cNvSpPr>
            <a:spLocks noGrp="1"/>
          </p:cNvSpPr>
          <p:nvPr>
            <p:ph idx="1"/>
          </p:nvPr>
        </p:nvSpPr>
        <p:spPr/>
        <p:txBody>
          <a:bodyPr>
            <a:normAutofit fontScale="70000" lnSpcReduction="20000"/>
          </a:bodyPr>
          <a:lstStyle/>
          <a:p>
            <a:pPr marL="0" indent="0">
              <a:buNone/>
            </a:pPr>
            <a:r>
              <a:rPr lang="tr-TR" dirty="0" smtClean="0"/>
              <a:t>«</a:t>
            </a:r>
            <a:r>
              <a:rPr lang="tr-TR" i="1" dirty="0" smtClean="0"/>
              <a:t>Türkiye </a:t>
            </a:r>
            <a:r>
              <a:rPr lang="tr-TR" i="1" dirty="0"/>
              <a:t>genelinde 550 sigorta müfettişinin ortalama her yıl 165.000 in üzerinde rapor düzenlediğini, ancak bu  raporların sayısına rağmen sigorta müfettişlerinin mevcut şartlarda(ünitelere bağlı olarak) çalışmalarının etkin ve verimli olmadığı, zira bu raporların sayısının bu kadar yüksek olmasında raporların kuruma ve sigortalılara yararından çok sayısal çokluğunun  ölçüt olmasından dolayı şişkin olduğu, yüzaltmışbeşbin raporun çoğunluğunun salt sayısal barajın doldurulması amacıyla düzenlendiği, bu raporların kaliteden uzak ve dış denetimle ilgisi  olmadığı sırf ünitenin etkili olmadığı işlerin sonuçlandırılması yada sorumluluğun paylaşılması için düzenlendiğinin vurgulanması yerelleşmenin sakıncalarını bütün çıplaklığıyla ortaya koymaktadır. Diğer yandan bu dönemde rapor adı altında düzenlenen çalışmaların konusu da genellikle denetimle yakından uzaktan ilgili olmayan, yazışmalarla sonuçlanabilen hususlardan ibaret </a:t>
            </a:r>
            <a:r>
              <a:rPr lang="tr-TR" i="1" dirty="0" smtClean="0"/>
              <a:t>kalmaktadır</a:t>
            </a:r>
            <a:r>
              <a:rPr lang="tr-TR" dirty="0" smtClean="0"/>
              <a:t>»</a:t>
            </a:r>
            <a:endParaRPr lang="tr-TR" dirty="0"/>
          </a:p>
        </p:txBody>
      </p:sp>
    </p:spTree>
    <p:extLst>
      <p:ext uri="{BB962C8B-B14F-4D97-AF65-F5344CB8AC3E}">
        <p14:creationId xmlns="" xmlns:p14="http://schemas.microsoft.com/office/powerpoint/2010/main" val="27489339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AB (27) Kayıt Dışı İstihdam İle Mücadelede Caydırıcılık Yöntemi</a:t>
            </a:r>
            <a:endParaRPr lang="en-GB" dirty="0"/>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r>
              <a:rPr lang="tr-TR" sz="1800" dirty="0" smtClean="0"/>
              <a:t>(Kaynak:</a:t>
            </a:r>
            <a:r>
              <a:rPr lang="en-US" sz="1800" dirty="0" smtClean="0"/>
              <a:t>Williams, </a:t>
            </a:r>
            <a:r>
              <a:rPr lang="en-US" sz="1800" dirty="0" err="1" smtClean="0"/>
              <a:t>Horlings</a:t>
            </a:r>
            <a:r>
              <a:rPr lang="en-US" sz="1800" dirty="0" smtClean="0"/>
              <a:t> </a:t>
            </a:r>
            <a:r>
              <a:rPr lang="tr-TR" sz="1800" dirty="0" smtClean="0"/>
              <a:t>ve </a:t>
            </a:r>
            <a:r>
              <a:rPr lang="en-US" sz="1800" dirty="0" err="1" smtClean="0"/>
              <a:t>Renooy</a:t>
            </a:r>
            <a:r>
              <a:rPr lang="tr-TR" sz="1800" dirty="0" smtClean="0"/>
              <a:t>, 2008:4)</a:t>
            </a:r>
            <a:endParaRPr lang="en-GB" sz="1800" dirty="0"/>
          </a:p>
        </p:txBody>
      </p:sp>
      <p:graphicFrame>
        <p:nvGraphicFramePr>
          <p:cNvPr id="43010" name="Object 2"/>
          <p:cNvGraphicFramePr>
            <a:graphicFrameLocks noChangeAspect="1"/>
          </p:cNvGraphicFramePr>
          <p:nvPr/>
        </p:nvGraphicFramePr>
        <p:xfrm>
          <a:off x="685800" y="2273300"/>
          <a:ext cx="7826375" cy="2554288"/>
        </p:xfrm>
        <a:graphic>
          <a:graphicData uri="http://schemas.openxmlformats.org/presentationml/2006/ole">
            <p:oleObj spid="_x0000_s867330" name="Belge" r:id="rId4" imgW="5902889" imgH="1933399" progId="Word.Document.12">
              <p:embed/>
            </p:oleObj>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AB (27) Kayıt Dışı İstihdam İle Mücadelede Gönüllü Uyum Yöntemi</a:t>
            </a:r>
            <a:endParaRPr lang="en-GB" dirty="0"/>
          </a:p>
        </p:txBody>
      </p:sp>
      <p:sp>
        <p:nvSpPr>
          <p:cNvPr id="3" name="2 İçerik Yer Tutucusu"/>
          <p:cNvSpPr>
            <a:spLocks noGrp="1"/>
          </p:cNvSpPr>
          <p:nvPr>
            <p:ph idx="1"/>
          </p:nvPr>
        </p:nvSpPr>
        <p:spPr>
          <a:xfrm>
            <a:off x="457200" y="1600200"/>
            <a:ext cx="8229600" cy="4997152"/>
          </a:xfrm>
        </p:spPr>
        <p:txBody>
          <a:bodyPr>
            <a:normAutofit fontScale="92500" lnSpcReduction="20000"/>
          </a:bodyPr>
          <a:lstStyle/>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sz="1400" dirty="0" smtClean="0"/>
          </a:p>
          <a:p>
            <a:pPr>
              <a:buNone/>
            </a:pPr>
            <a:endParaRPr lang="tr-TR" sz="1400" dirty="0" smtClean="0"/>
          </a:p>
          <a:p>
            <a:pPr>
              <a:buNone/>
            </a:pPr>
            <a:endParaRPr lang="tr-TR" sz="1400" dirty="0" smtClean="0"/>
          </a:p>
          <a:p>
            <a:pPr>
              <a:buNone/>
            </a:pPr>
            <a:endParaRPr lang="tr-TR" sz="1400" dirty="0" smtClean="0"/>
          </a:p>
          <a:p>
            <a:pPr>
              <a:buNone/>
            </a:pPr>
            <a:endParaRPr lang="tr-TR" sz="1400" dirty="0" smtClean="0"/>
          </a:p>
          <a:p>
            <a:pPr>
              <a:buNone/>
            </a:pPr>
            <a:endParaRPr lang="tr-TR" sz="1400" dirty="0" smtClean="0"/>
          </a:p>
          <a:p>
            <a:pPr>
              <a:buNone/>
            </a:pPr>
            <a:endParaRPr lang="tr-TR" sz="1400" dirty="0" smtClean="0"/>
          </a:p>
          <a:p>
            <a:pPr>
              <a:buNone/>
            </a:pPr>
            <a:endParaRPr lang="tr-TR" sz="1400" dirty="0" smtClean="0"/>
          </a:p>
          <a:p>
            <a:pPr>
              <a:buNone/>
            </a:pPr>
            <a:r>
              <a:rPr lang="tr-TR" sz="1400" dirty="0" smtClean="0"/>
              <a:t>Kaynak: Williams, </a:t>
            </a:r>
            <a:r>
              <a:rPr lang="tr-TR" sz="1400" dirty="0" err="1" smtClean="0"/>
              <a:t>Horlings</a:t>
            </a:r>
            <a:r>
              <a:rPr lang="tr-TR" sz="1400" dirty="0" smtClean="0"/>
              <a:t>, </a:t>
            </a:r>
            <a:r>
              <a:rPr lang="tr-TR" sz="1400" dirty="0" err="1" smtClean="0"/>
              <a:t>Renooy</a:t>
            </a:r>
            <a:r>
              <a:rPr lang="tr-TR" sz="1400" dirty="0" smtClean="0"/>
              <a:t>, 2008</a:t>
            </a:r>
            <a:endParaRPr lang="en-GB" sz="1400" dirty="0"/>
          </a:p>
        </p:txBody>
      </p:sp>
      <p:graphicFrame>
        <p:nvGraphicFramePr>
          <p:cNvPr id="44035" name="Object 3"/>
          <p:cNvGraphicFramePr>
            <a:graphicFrameLocks noChangeAspect="1"/>
          </p:cNvGraphicFramePr>
          <p:nvPr/>
        </p:nvGraphicFramePr>
        <p:xfrm>
          <a:off x="899592" y="1844824"/>
          <a:ext cx="6984776" cy="4344988"/>
        </p:xfrm>
        <a:graphic>
          <a:graphicData uri="http://schemas.openxmlformats.org/presentationml/2006/ole">
            <p:oleObj spid="_x0000_s868354" name="Belge" r:id="rId4" imgW="6065208" imgH="4351770" progId="Word.Document.12">
              <p:embed/>
            </p:oleObj>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Avrupa Komisyonu İstihdam Rehberi No:9 (2003)</a:t>
            </a:r>
            <a:endParaRPr lang="en-GB" dirty="0"/>
          </a:p>
        </p:txBody>
      </p:sp>
      <p:sp>
        <p:nvSpPr>
          <p:cNvPr id="3" name="2 İçerik Yer Tutucusu"/>
          <p:cNvSpPr>
            <a:spLocks noGrp="1"/>
          </p:cNvSpPr>
          <p:nvPr>
            <p:ph idx="1"/>
          </p:nvPr>
        </p:nvSpPr>
        <p:spPr/>
        <p:txBody>
          <a:bodyPr>
            <a:normAutofit/>
          </a:bodyPr>
          <a:lstStyle/>
          <a:p>
            <a:r>
              <a:rPr lang="tr-TR" i="1" dirty="0" smtClean="0"/>
              <a:t>Üye ülkeler kayıt dışı çalışmayı azaltmak için;İş ortamının iyileştirilmesi, uygun vergi teşviklerinin sağlanması, cezaların uygulanması ve kanuni yaptırımların (zorlamanın) geliştirilmesini sağlamalıdır.</a:t>
            </a:r>
          </a:p>
          <a:p>
            <a:r>
              <a:rPr lang="tr-TR" i="1" dirty="0" smtClean="0"/>
              <a:t>Karma Yöntem</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Kayıt Dışı İstihdamın Önlenmesi </a:t>
            </a:r>
            <a:br>
              <a:rPr lang="tr-TR" dirty="0" smtClean="0"/>
            </a:br>
            <a:r>
              <a:rPr lang="tr-TR" sz="2700" dirty="0" smtClean="0"/>
              <a:t>(Kaynak: </a:t>
            </a:r>
            <a:r>
              <a:rPr lang="tr-TR" sz="2700" dirty="0" err="1" smtClean="0"/>
              <a:t>Mateman</a:t>
            </a:r>
            <a:r>
              <a:rPr lang="tr-TR" sz="2700" dirty="0" smtClean="0"/>
              <a:t> </a:t>
            </a:r>
            <a:r>
              <a:rPr lang="tr-TR" sz="2700" dirty="0" err="1" smtClean="0"/>
              <a:t>Rennoy</a:t>
            </a:r>
            <a:r>
              <a:rPr lang="tr-TR" sz="2700" dirty="0" smtClean="0"/>
              <a:t>, 2001)</a:t>
            </a:r>
            <a:endParaRPr lang="en-GB" sz="2700" dirty="0"/>
          </a:p>
        </p:txBody>
      </p:sp>
      <p:sp>
        <p:nvSpPr>
          <p:cNvPr id="3" name="2 İçerik Yer Tutucusu"/>
          <p:cNvSpPr>
            <a:spLocks noGrp="1"/>
          </p:cNvSpPr>
          <p:nvPr>
            <p:ph idx="1"/>
          </p:nvPr>
        </p:nvSpPr>
        <p:spPr/>
        <p:txBody>
          <a:bodyPr>
            <a:normAutofit fontScale="92500" lnSpcReduction="20000"/>
          </a:bodyPr>
          <a:lstStyle/>
          <a:p>
            <a:r>
              <a:rPr lang="tr-TR" b="1" dirty="0" smtClean="0"/>
              <a:t>Sistemi değiştirme:</a:t>
            </a:r>
            <a:r>
              <a:rPr lang="tr-TR" dirty="0" smtClean="0"/>
              <a:t> vergi ve sigorta prim teşvikleri, esnekleşme</a:t>
            </a:r>
          </a:p>
          <a:p>
            <a:r>
              <a:rPr lang="tr-TR" b="1" dirty="0" smtClean="0"/>
              <a:t>Kayıtlı ekonomiye girişi kolaylaştırma: </a:t>
            </a:r>
            <a:r>
              <a:rPr lang="tr-TR" dirty="0" smtClean="0"/>
              <a:t>Bürokrasinin azaltılması ve kayıtlı çalışmanın basitleştirilmesi, vergi teşvikleri, danışmanlık hizmetleri</a:t>
            </a:r>
          </a:p>
          <a:p>
            <a:r>
              <a:rPr lang="tr-TR" b="1" dirty="0" smtClean="0"/>
              <a:t>Davranışı değiştirme: </a:t>
            </a:r>
            <a:r>
              <a:rPr lang="tr-TR" dirty="0" smtClean="0"/>
              <a:t>Bilgilendirme ve </a:t>
            </a:r>
            <a:r>
              <a:rPr lang="tr-TR" dirty="0" err="1" smtClean="0"/>
              <a:t>farkındalığı</a:t>
            </a:r>
            <a:r>
              <a:rPr lang="tr-TR" dirty="0" smtClean="0"/>
              <a:t> arttırma  kampanyaları</a:t>
            </a:r>
          </a:p>
          <a:p>
            <a:r>
              <a:rPr lang="tr-TR" b="1" dirty="0" smtClean="0"/>
              <a:t>Sisteme girişi zorlama: </a:t>
            </a:r>
            <a:r>
              <a:rPr lang="tr-TR" dirty="0" smtClean="0"/>
              <a:t>Denetim ve cezaların arttırılması, kamu kurum kuruluşları arası koordinasyonun arttırılması</a:t>
            </a:r>
            <a:endParaRPr lang="en-GB" dirty="0" smtClean="0"/>
          </a:p>
          <a:p>
            <a:endParaRPr lang="tr-TR"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AB (27) Kayıt Dışı Çalışma İle Mücadele </a:t>
            </a:r>
            <a:r>
              <a:rPr lang="tr-TR" sz="1800" dirty="0" smtClean="0"/>
              <a:t>(Kaynak:</a:t>
            </a:r>
            <a:r>
              <a:rPr lang="en-US" sz="1800" dirty="0" smtClean="0"/>
              <a:t>Williams, </a:t>
            </a:r>
            <a:r>
              <a:rPr lang="en-US" sz="1800" dirty="0" err="1" smtClean="0"/>
              <a:t>Horlings</a:t>
            </a:r>
            <a:r>
              <a:rPr lang="en-US" sz="1800" dirty="0" smtClean="0"/>
              <a:t> </a:t>
            </a:r>
            <a:r>
              <a:rPr lang="tr-TR" sz="1800" dirty="0" smtClean="0"/>
              <a:t>ve </a:t>
            </a:r>
            <a:r>
              <a:rPr lang="en-US" sz="1800" dirty="0" err="1" smtClean="0"/>
              <a:t>Renooy</a:t>
            </a:r>
            <a:r>
              <a:rPr lang="tr-TR" sz="1800" dirty="0" smtClean="0"/>
              <a:t>, 2008:8)</a:t>
            </a:r>
            <a:endParaRPr lang="en-GB" sz="1800" dirty="0"/>
          </a:p>
        </p:txBody>
      </p:sp>
      <p:graphicFrame>
        <p:nvGraphicFramePr>
          <p:cNvPr id="4" name="1 Grafik"/>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3" name="1 Başlık"/>
          <p:cNvSpPr>
            <a:spLocks noGrp="1"/>
          </p:cNvSpPr>
          <p:nvPr>
            <p:ph type="title" idx="4294967295"/>
          </p:nvPr>
        </p:nvSpPr>
        <p:spPr/>
        <p:txBody>
          <a:bodyPr/>
          <a:lstStyle/>
          <a:p>
            <a:r>
              <a:rPr lang="tr-TR" sz="4000" smtClean="0"/>
              <a:t>Türkiye’de Kayıtlı İstihdamı Teşvik Politikaları</a:t>
            </a:r>
            <a:endParaRPr lang="en-GB" sz="4000" smtClean="0"/>
          </a:p>
        </p:txBody>
      </p:sp>
      <p:sp>
        <p:nvSpPr>
          <p:cNvPr id="520194" name="2 İçerik Yer Tutucusu"/>
          <p:cNvSpPr>
            <a:spLocks noGrp="1"/>
          </p:cNvSpPr>
          <p:nvPr>
            <p:ph idx="4294967295"/>
          </p:nvPr>
        </p:nvSpPr>
        <p:spPr/>
        <p:txBody>
          <a:bodyPr/>
          <a:lstStyle/>
          <a:p>
            <a:pPr>
              <a:lnSpc>
                <a:spcPct val="80000"/>
              </a:lnSpc>
            </a:pPr>
            <a:r>
              <a:rPr lang="tr-TR" sz="2000" smtClean="0"/>
              <a:t>Kamu kurum kuruluşları arası koordinasyonun ve işbirliğinin arttırılması (5510 sayılı Kanun)</a:t>
            </a:r>
          </a:p>
          <a:p>
            <a:pPr>
              <a:lnSpc>
                <a:spcPct val="80000"/>
              </a:lnSpc>
            </a:pPr>
            <a:r>
              <a:rPr lang="tr-TR" sz="2000" smtClean="0"/>
              <a:t>Cezaların etkin kılınması (5510 sayılı Kanun)</a:t>
            </a:r>
          </a:p>
          <a:p>
            <a:pPr>
              <a:lnSpc>
                <a:spcPct val="80000"/>
              </a:lnSpc>
            </a:pPr>
            <a:r>
              <a:rPr lang="tr-TR" sz="2000" smtClean="0"/>
              <a:t>Sosyal sigorta prim indirimleri (5510, 4447, 4857 ve 5084 sayılı Kanunlar)</a:t>
            </a:r>
          </a:p>
          <a:p>
            <a:pPr>
              <a:lnSpc>
                <a:spcPct val="80000"/>
              </a:lnSpc>
            </a:pPr>
            <a:r>
              <a:rPr lang="tr-TR" sz="2000" smtClean="0"/>
              <a:t>Denetim kadrosunun güçlendirilmesi ve denetim elemanlarının özlük haklarının iyileştirilmesi (6111 sayılı Kanun)</a:t>
            </a:r>
          </a:p>
          <a:p>
            <a:pPr>
              <a:lnSpc>
                <a:spcPct val="80000"/>
              </a:lnSpc>
            </a:pPr>
            <a:r>
              <a:rPr lang="tr-TR" sz="2000" smtClean="0"/>
              <a:t>Aflar (6111 sayılı Kanun)</a:t>
            </a:r>
          </a:p>
          <a:p>
            <a:pPr>
              <a:lnSpc>
                <a:spcPct val="80000"/>
              </a:lnSpc>
            </a:pPr>
            <a:r>
              <a:rPr lang="tr-TR" sz="2000" smtClean="0"/>
              <a:t>Düşük  gelirli çalışan gruplarına dönük özel sosyal sigorta düzenlemeleri (5510 ve 6111 sayılı Kanunlar)</a:t>
            </a:r>
          </a:p>
          <a:p>
            <a:pPr>
              <a:lnSpc>
                <a:spcPct val="80000"/>
              </a:lnSpc>
            </a:pPr>
            <a:r>
              <a:rPr lang="tr-TR" sz="2000" smtClean="0"/>
              <a:t>Bürokrasinin azaltılması (e-bildirge)</a:t>
            </a:r>
          </a:p>
          <a:p>
            <a:pPr>
              <a:lnSpc>
                <a:spcPct val="80000"/>
              </a:lnSpc>
            </a:pPr>
            <a:r>
              <a:rPr lang="tr-TR" sz="2000" smtClean="0"/>
              <a:t>Sosyal güvenlik bilincini  arttırmaya dönük kampanyalar (broşürler, filmler,  eğitimler, sosyal güvenlik haftası)</a:t>
            </a:r>
          </a:p>
          <a:p>
            <a:pPr>
              <a:lnSpc>
                <a:spcPct val="80000"/>
              </a:lnSpc>
            </a:pPr>
            <a:r>
              <a:rPr lang="tr-TR" sz="2000" smtClean="0"/>
              <a:t>Kayıtlı istihdamı arttırmaya dönük projeler (KADİM-KİTAP)</a:t>
            </a:r>
          </a:p>
          <a:p>
            <a:pPr>
              <a:lnSpc>
                <a:spcPct val="80000"/>
              </a:lnSpc>
            </a:pPr>
            <a:r>
              <a:rPr lang="tr-TR" sz="2000" smtClean="0"/>
              <a:t>Sağlık hizmetlerinin kalitesinin   iyileştirilmesi ve erişimin kolaylaştırılması</a:t>
            </a:r>
          </a:p>
          <a:p>
            <a:pPr>
              <a:lnSpc>
                <a:spcPct val="80000"/>
              </a:lnSpc>
            </a:pPr>
            <a:endParaRPr lang="tr-TR" sz="2000" smtClean="0"/>
          </a:p>
          <a:p>
            <a:pPr>
              <a:lnSpc>
                <a:spcPct val="80000"/>
              </a:lnSpc>
            </a:pPr>
            <a:endParaRPr lang="tr-TR" sz="2000" smtClean="0"/>
          </a:p>
          <a:p>
            <a:pPr>
              <a:lnSpc>
                <a:spcPct val="80000"/>
              </a:lnSpc>
            </a:pPr>
            <a:endParaRPr lang="tr-TR" sz="20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600" b="1" dirty="0" smtClean="0"/>
              <a:t>Sosyal Güvenlikle İlgili Maliyetlerin Toplam Katma Değere Oranı, 2008 (%)</a:t>
            </a:r>
            <a:r>
              <a:rPr lang="tr-TR" b="1" dirty="0" smtClean="0"/>
              <a:t/>
            </a:r>
            <a:br>
              <a:rPr lang="tr-TR" b="1" dirty="0" smtClean="0"/>
            </a:br>
            <a:endParaRPr lang="tr-TR" dirty="0"/>
          </a:p>
        </p:txBody>
      </p:sp>
      <p:graphicFrame>
        <p:nvGraphicFramePr>
          <p:cNvPr id="5" name="2 Grafik"/>
          <p:cNvGraphicFramePr>
            <a:graphicFrameLocks noGrp="1"/>
          </p:cNvGraphicFramePr>
          <p:nvPr>
            <p:ph idx="1"/>
          </p:nvPr>
        </p:nvGraphicFramePr>
        <p:xfrm>
          <a:off x="179512" y="1600200"/>
          <a:ext cx="8507288" cy="47091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1" name="1 Başlık"/>
          <p:cNvSpPr>
            <a:spLocks noGrp="1"/>
          </p:cNvSpPr>
          <p:nvPr>
            <p:ph type="title" idx="4294967295"/>
          </p:nvPr>
        </p:nvSpPr>
        <p:spPr/>
        <p:txBody>
          <a:bodyPr/>
          <a:lstStyle/>
          <a:p>
            <a:r>
              <a:rPr lang="tr-TR" sz="4000" smtClean="0"/>
              <a:t>Düşük Gelir Gruplarına Dönük Çeşitli Sosyal Sigorta  Düzenlemeleri</a:t>
            </a:r>
            <a:endParaRPr lang="en-GB" sz="4000" smtClean="0"/>
          </a:p>
        </p:txBody>
      </p:sp>
      <p:sp>
        <p:nvSpPr>
          <p:cNvPr id="522242" name="2 İçerik Yer Tutucusu"/>
          <p:cNvSpPr>
            <a:spLocks noGrp="1"/>
          </p:cNvSpPr>
          <p:nvPr>
            <p:ph idx="4294967295"/>
          </p:nvPr>
        </p:nvSpPr>
        <p:spPr/>
        <p:txBody>
          <a:bodyPr/>
          <a:lstStyle/>
          <a:p>
            <a:r>
              <a:rPr lang="tr-TR" smtClean="0"/>
              <a:t>Düşük gelirli çiftçiler,</a:t>
            </a:r>
          </a:p>
          <a:p>
            <a:r>
              <a:rPr lang="tr-TR" smtClean="0"/>
              <a:t>Evde kendi hesabına çalışanlar,</a:t>
            </a:r>
          </a:p>
          <a:p>
            <a:r>
              <a:rPr lang="tr-TR" smtClean="0"/>
              <a:t>Tarımda süreksiz, geçici çalışanlar,</a:t>
            </a:r>
          </a:p>
          <a:p>
            <a:r>
              <a:rPr lang="tr-TR" smtClean="0"/>
              <a:t>Taksi şoförleri</a:t>
            </a:r>
          </a:p>
          <a:p>
            <a:r>
              <a:rPr lang="tr-TR" smtClean="0"/>
              <a:t>Kısmi zamanlı çalışanlara borçlanma olanağı getirilmesi</a:t>
            </a:r>
          </a:p>
          <a:p>
            <a:pPr>
              <a:buFont typeface="Arial" charset="0"/>
              <a:buNone/>
            </a:pPr>
            <a:endParaRPr lang="tr-TR" smtClean="0"/>
          </a:p>
          <a:p>
            <a:pPr>
              <a:buFont typeface="Arial" charset="0"/>
              <a:buNone/>
            </a:pPr>
            <a:endParaRPr lang="tr-TR" smtClean="0"/>
          </a:p>
          <a:p>
            <a:endParaRPr lang="en-GB"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Teşekkür ederim.</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49" name="1 Başlık"/>
          <p:cNvSpPr>
            <a:spLocks noGrp="1"/>
          </p:cNvSpPr>
          <p:nvPr>
            <p:ph type="title" idx="4294967295"/>
          </p:nvPr>
        </p:nvSpPr>
        <p:spPr/>
        <p:txBody>
          <a:bodyPr/>
          <a:lstStyle/>
          <a:p>
            <a:r>
              <a:rPr lang="tr-TR" sz="3200" smtClean="0"/>
              <a:t>Yeşil Kartlıların Çalıştıkları Sektörlere Göre Dağılımı </a:t>
            </a:r>
            <a:r>
              <a:rPr lang="tr-TR" sz="2000" smtClean="0"/>
              <a:t>(TÜİK, HHBA, 2006 içinde Karadeniz, 2010)</a:t>
            </a:r>
            <a:endParaRPr lang="en-GB" sz="2000" smtClean="0"/>
          </a:p>
        </p:txBody>
      </p:sp>
      <p:sp>
        <p:nvSpPr>
          <p:cNvPr id="488450" name="2 İçerik Yer Tutucusu"/>
          <p:cNvSpPr>
            <a:spLocks noGrp="1"/>
          </p:cNvSpPr>
          <p:nvPr>
            <p:ph idx="4294967295"/>
          </p:nvPr>
        </p:nvSpPr>
        <p:spPr/>
        <p:txBody>
          <a:bodyPr/>
          <a:lstStyle/>
          <a:p>
            <a:endParaRPr lang="en-GB" smtClean="0"/>
          </a:p>
        </p:txBody>
      </p:sp>
      <p:graphicFrame>
        <p:nvGraphicFramePr>
          <p:cNvPr id="4" name="1 Grafik"/>
          <p:cNvGraphicFramePr>
            <a:graphicFrameLocks/>
          </p:cNvGraphicFramePr>
          <p:nvPr/>
        </p:nvGraphicFramePr>
        <p:xfrm>
          <a:off x="609600" y="17526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973" name="1 Başlık"/>
          <p:cNvSpPr>
            <a:spLocks noGrp="1"/>
          </p:cNvSpPr>
          <p:nvPr>
            <p:ph type="title" idx="4294967295"/>
          </p:nvPr>
        </p:nvSpPr>
        <p:spPr/>
        <p:txBody>
          <a:bodyPr/>
          <a:lstStyle/>
          <a:p>
            <a:r>
              <a:rPr lang="tr-TR" sz="4000" smtClean="0"/>
              <a:t>Türkiye’de Kayıt Dışı İstihdam 2010 	(Bin) (TÜİK)</a:t>
            </a:r>
            <a:endParaRPr lang="en-GB" sz="4000" smtClean="0"/>
          </a:p>
        </p:txBody>
      </p:sp>
      <p:sp>
        <p:nvSpPr>
          <p:cNvPr id="467974" name="2 İçerik Yer Tutucusu"/>
          <p:cNvSpPr>
            <a:spLocks noGrp="1"/>
          </p:cNvSpPr>
          <p:nvPr>
            <p:ph idx="4294967295"/>
          </p:nvPr>
        </p:nvSpPr>
        <p:spPr/>
        <p:txBody>
          <a:bodyPr/>
          <a:lstStyle/>
          <a:p>
            <a:pPr>
              <a:buFont typeface="Arial" charset="0"/>
              <a:buNone/>
            </a:pPr>
            <a:endParaRPr lang="en-GB" smtClean="0"/>
          </a:p>
        </p:txBody>
      </p:sp>
      <p:graphicFrame>
        <p:nvGraphicFramePr>
          <p:cNvPr id="467972" name="Object 4"/>
          <p:cNvGraphicFramePr>
            <a:graphicFrameLocks noChangeAspect="1"/>
          </p:cNvGraphicFramePr>
          <p:nvPr/>
        </p:nvGraphicFramePr>
        <p:xfrm>
          <a:off x="539750" y="1989138"/>
          <a:ext cx="7473950" cy="2225675"/>
        </p:xfrm>
        <a:graphic>
          <a:graphicData uri="http://schemas.openxmlformats.org/presentationml/2006/ole">
            <p:oleObj spid="_x0000_s467972" name="Çalışma Sayfası" r:id="rId4" imgW="2590800" imgH="771457" progId="">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1" name="1 Başlık"/>
          <p:cNvSpPr>
            <a:spLocks noGrp="1"/>
          </p:cNvSpPr>
          <p:nvPr>
            <p:ph type="title" idx="4294967295"/>
          </p:nvPr>
        </p:nvSpPr>
        <p:spPr>
          <a:xfrm>
            <a:off x="395288" y="260350"/>
            <a:ext cx="8229600" cy="1143000"/>
          </a:xfrm>
        </p:spPr>
        <p:txBody>
          <a:bodyPr/>
          <a:lstStyle/>
          <a:p>
            <a:r>
              <a:rPr lang="tr-TR" sz="3200" b="1" smtClean="0"/>
              <a:t>Türkiye’de Kayıt Dışı İstihdamın Tarım ve Tarım Dışı Sektöre Göre Dağılımı 2010 (TÜİK)</a:t>
            </a:r>
            <a:endParaRPr lang="en-GB" sz="3200" b="1" smtClean="0"/>
          </a:p>
        </p:txBody>
      </p:sp>
      <p:sp>
        <p:nvSpPr>
          <p:cNvPr id="481282" name="4 İçerik Yer Tutucusu"/>
          <p:cNvSpPr>
            <a:spLocks noGrp="1"/>
          </p:cNvSpPr>
          <p:nvPr>
            <p:ph idx="4294967295"/>
          </p:nvPr>
        </p:nvSpPr>
        <p:spPr/>
        <p:txBody>
          <a:bodyPr/>
          <a:lstStyle/>
          <a:p>
            <a:endParaRPr lang="en-GB" smtClean="0"/>
          </a:p>
        </p:txBody>
      </p:sp>
      <p:graphicFrame>
        <p:nvGraphicFramePr>
          <p:cNvPr id="6" name="1 Grafik"/>
          <p:cNvGraphicFramePr/>
          <p:nvPr/>
        </p:nvGraphicFramePr>
        <p:xfrm>
          <a:off x="611560" y="1556792"/>
          <a:ext cx="8208912" cy="489654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29" name="1 Başlık"/>
          <p:cNvSpPr>
            <a:spLocks noGrp="1"/>
          </p:cNvSpPr>
          <p:nvPr>
            <p:ph type="title" idx="4294967295"/>
          </p:nvPr>
        </p:nvSpPr>
        <p:spPr/>
        <p:txBody>
          <a:bodyPr/>
          <a:lstStyle/>
          <a:p>
            <a:r>
              <a:rPr lang="tr-TR" sz="4000" smtClean="0"/>
              <a:t>Türkiye’de Kayıt Dışı Çalışanların Sektörlere Göre Dağılımı 2010 (TÜİK)</a:t>
            </a:r>
            <a:endParaRPr lang="en-GB" sz="4000" smtClean="0"/>
          </a:p>
        </p:txBody>
      </p:sp>
      <p:sp>
        <p:nvSpPr>
          <p:cNvPr id="483330" name="2 İçerik Yer Tutucusu"/>
          <p:cNvSpPr>
            <a:spLocks noGrp="1"/>
          </p:cNvSpPr>
          <p:nvPr>
            <p:ph idx="4294967295"/>
          </p:nvPr>
        </p:nvSpPr>
        <p:spPr/>
        <p:txBody>
          <a:bodyPr/>
          <a:lstStyle/>
          <a:p>
            <a:endParaRPr lang="en-GB" smtClean="0"/>
          </a:p>
        </p:txBody>
      </p:sp>
      <p:graphicFrame>
        <p:nvGraphicFramePr>
          <p:cNvPr id="5" name="2 Grafik"/>
          <p:cNvGraphicFramePr/>
          <p:nvPr/>
        </p:nvGraphicFramePr>
        <p:xfrm>
          <a:off x="251520" y="1484785"/>
          <a:ext cx="8424936" cy="489654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61" name="1 Başlık"/>
          <p:cNvSpPr>
            <a:spLocks noGrp="1"/>
          </p:cNvSpPr>
          <p:nvPr>
            <p:ph type="title" idx="4294967295"/>
          </p:nvPr>
        </p:nvSpPr>
        <p:spPr/>
        <p:txBody>
          <a:bodyPr/>
          <a:lstStyle/>
          <a:p>
            <a:r>
              <a:rPr lang="tr-TR" sz="4000" smtClean="0"/>
              <a:t>Türkiye’de Sektörlere Göre Kayıtlı ve Kayıt Dışı Çalışan Sayıları  2010 (TÜİK)</a:t>
            </a:r>
            <a:endParaRPr lang="en-GB" sz="4000" smtClean="0"/>
          </a:p>
        </p:txBody>
      </p:sp>
      <p:sp>
        <p:nvSpPr>
          <p:cNvPr id="480262" name="2 İçerik Yer Tutucusu"/>
          <p:cNvSpPr>
            <a:spLocks noGrp="1"/>
          </p:cNvSpPr>
          <p:nvPr>
            <p:ph idx="4294967295"/>
          </p:nvPr>
        </p:nvSpPr>
        <p:spPr/>
        <p:txBody>
          <a:bodyPr/>
          <a:lstStyle/>
          <a:p>
            <a:pPr>
              <a:buFont typeface="Arial" charset="0"/>
              <a:buNone/>
            </a:pPr>
            <a:endParaRPr lang="en-GB" smtClean="0"/>
          </a:p>
        </p:txBody>
      </p:sp>
      <p:graphicFrame>
        <p:nvGraphicFramePr>
          <p:cNvPr id="480260" name="Object 4"/>
          <p:cNvGraphicFramePr>
            <a:graphicFrameLocks noChangeAspect="1"/>
          </p:cNvGraphicFramePr>
          <p:nvPr/>
        </p:nvGraphicFramePr>
        <p:xfrm>
          <a:off x="684213" y="1519238"/>
          <a:ext cx="7632700" cy="5165725"/>
        </p:xfrm>
        <a:graphic>
          <a:graphicData uri="http://schemas.openxmlformats.org/presentationml/2006/ole">
            <p:oleObj spid="_x0000_s875522" name="Çalışma Sayfası" r:id="rId4" imgW="4562559" imgH="3819457" progId="">
              <p:embed/>
            </p:oleObj>
          </a:graphicData>
        </a:graphic>
      </p:graphicFrame>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2569</TotalTime>
  <Words>1433</Words>
  <Application>Microsoft Office PowerPoint</Application>
  <PresentationFormat>Ekran Gösterisi (4:3)</PresentationFormat>
  <Paragraphs>173</Paragraphs>
  <Slides>49</Slides>
  <Notes>35</Notes>
  <HiddenSlides>0</HiddenSlides>
  <MMClips>0</MMClips>
  <ScaleCrop>false</ScaleCrop>
  <HeadingPairs>
    <vt:vector size="8" baseType="variant">
      <vt:variant>
        <vt:lpstr>Kullanılan Yazı Tipleri</vt:lpstr>
      </vt:variant>
      <vt:variant>
        <vt:i4>7</vt:i4>
      </vt:variant>
      <vt:variant>
        <vt:lpstr>Tema</vt:lpstr>
      </vt:variant>
      <vt:variant>
        <vt:i4>1</vt:i4>
      </vt:variant>
      <vt:variant>
        <vt:lpstr>Katıştırılmış OLE Hizmet Programları</vt:lpstr>
      </vt:variant>
      <vt:variant>
        <vt:i4>2</vt:i4>
      </vt:variant>
      <vt:variant>
        <vt:lpstr>Slayt Başlıkları</vt:lpstr>
      </vt:variant>
      <vt:variant>
        <vt:i4>49</vt:i4>
      </vt:variant>
    </vt:vector>
  </HeadingPairs>
  <TitlesOfParts>
    <vt:vector size="59" baseType="lpstr">
      <vt:lpstr>Tahoma</vt:lpstr>
      <vt:lpstr>Arial</vt:lpstr>
      <vt:lpstr>Calibri</vt:lpstr>
      <vt:lpstr>Wingdings</vt:lpstr>
      <vt:lpstr>Times New Roman</vt:lpstr>
      <vt:lpstr>Garamond</vt:lpstr>
      <vt:lpstr>Verdana</vt:lpstr>
      <vt:lpstr>Ofis Teması</vt:lpstr>
      <vt:lpstr>Çalışma Sayfası</vt:lpstr>
      <vt:lpstr>Belge</vt:lpstr>
      <vt:lpstr>Türkiye'de Kayıt Dışı İstihdam ve Kayıt Dışı Çalışanların Sosyo-Ekonomik Özellikleri</vt:lpstr>
      <vt:lpstr>Çalışmaları Hiç Bildirilmeyenler ya da Eksik Bildirilenler</vt:lpstr>
      <vt:lpstr>Kayıt Çalışmak İstemeyen Çalışanlar</vt:lpstr>
      <vt:lpstr>Kayıt Dışı İstihdam Tanımı</vt:lpstr>
      <vt:lpstr>Yeşil Kartlıların Çalıştıkları Sektörlere Göre Dağılımı (TÜİK, HHBA, 2006 içinde Karadeniz, 2010)</vt:lpstr>
      <vt:lpstr>Türkiye’de Kayıt Dışı İstihdam 2010  (Bin) (TÜİK)</vt:lpstr>
      <vt:lpstr>Türkiye’de Kayıt Dışı İstihdamın Tarım ve Tarım Dışı Sektöre Göre Dağılımı 2010 (TÜİK)</vt:lpstr>
      <vt:lpstr>Türkiye’de Kayıt Dışı Çalışanların Sektörlere Göre Dağılımı 2010 (TÜİK)</vt:lpstr>
      <vt:lpstr>Türkiye’de Sektörlere Göre Kayıtlı ve Kayıt Dışı Çalışan Sayıları  2010 (TÜİK)</vt:lpstr>
      <vt:lpstr>Türkiye’de Sektörlere Göre Kayıt Dışı İstihdam 2010 (TÜİK)</vt:lpstr>
      <vt:lpstr>Türkiye’de İşyerinde Çalışan Sayısına Göre Kayıt Dışı İstihdam Edilenlerin Oranı 2010 (TÜİK)</vt:lpstr>
      <vt:lpstr>Türkiye’de Çalışanların Yaş Gruplarına Göre Kayıt Dışı İstihdam Edilenlerin Oranı 2010 (TÜİK)</vt:lpstr>
      <vt:lpstr>Türkiye’de Çalışanların Eğitim Durumuna Göre  Kayıt Dışı İstihdam Edilenlerin Oranı 2010 (TÜİK)</vt:lpstr>
      <vt:lpstr>İşteki Duruma göre Kayıt dışı İstihdam (2004-2010) TÜİK HHİA</vt:lpstr>
      <vt:lpstr>Mesleklere Göre Kayıtdışı (2004-2010) TÜİK  HHİA</vt:lpstr>
      <vt:lpstr> İşteki Duruma Göre Kayıt Dışı İstihdam,Kır-Kent, 2007-2012 Mayıs, (%) </vt:lpstr>
      <vt:lpstr>Kayıt Dışı Çalışanların Gelir Gruplarına Göre Dağılımı  2010</vt:lpstr>
      <vt:lpstr>Gelir Gruplarına Göre Kayıt Dışı Çalışma (2009) % (Kaynak: TÜİK HHBA 2009’dan hesaplanmıştır)</vt:lpstr>
      <vt:lpstr>Kayıt Dışı Çalışanların İşteki Durumu Ve Gelir Gruplarına Göre Dağılımı (2010)</vt:lpstr>
      <vt:lpstr>2008 ve 2010 Yılları İtibariyle Sistemin Dışladığı Kayıt Dışı Çalışanlar Ve Mevzuata Göre Prim Tahsil Edilebilecek  Kayıt Dışı Çalışanlar</vt:lpstr>
      <vt:lpstr>Sosyal Yardım ve Sosyal Sigorta Sisteminden Yardım ya da Edim Alıp Kayıt Dışı Çalışanların Dağılımı, 2010</vt:lpstr>
      <vt:lpstr>Kayıt Dışı Çalışan ve Devletten Edim ve Yardım  Alanların Sektörlere Göre Dağılımı (%) (Kaynak: TÜİK HHBA 2009’dan hesaplanmıştır)</vt:lpstr>
      <vt:lpstr>Mevzuatın Kayıt Dışında Bıraktığı İstihdam (Sosyal Sigortalı Sayılmayanlar) </vt:lpstr>
      <vt:lpstr>Mevzuatın Kayıt Dışında Bıraktığı İstihdam (Kayıt Dışı Çalışmada Etkili Olabilen Hükümler)</vt:lpstr>
      <vt:lpstr>Mevzuatın Kayıt Dışında Bıraktığı İstihdam (Kayıt Dışı Çalışmada Etkili Olabilen Hükümler)</vt:lpstr>
      <vt:lpstr>Çiftçilerin  Elde Ettiği Tarım Geliri (TÜİK, HHBA 2009dan hesaplanmıştır içinde Karadeniz, 2011)</vt:lpstr>
      <vt:lpstr>Bağımsız Çalışanların Elde Ettikleri Müteşebbis Geliri (Aylık)  (TÜİK, HHBA 2009dan hesaplanmıştır içinde Karadeniz, 2011)</vt:lpstr>
      <vt:lpstr>Sosyal Sigorta Sisteminin Dışında Kalan Çalışan Grupları (Karadeniz, 2010)</vt:lpstr>
      <vt:lpstr>Sistemde Kayıt Dışı Çalışmayı Teşvik Edebilecek Düzenlemeler</vt:lpstr>
      <vt:lpstr>Sistemde Kayıt Dışı Çalışmayı Teşvik Edebilecek Düzenlemeler</vt:lpstr>
      <vt:lpstr>Çırak ve Zorunlu Sigortalı Sayıları (TÜİK, SGK)</vt:lpstr>
      <vt:lpstr>Sigortalı İnşaat İşçileri (SGK, TÜİK)</vt:lpstr>
      <vt:lpstr>Sigortalı Sayıları ve Kayıt Dışı Çalışma Oranları (2010) (TÜİK, SGK)</vt:lpstr>
      <vt:lpstr>Kayıt Dışı İstihdamla Mücadele Çalışmaları Sonuçları (SGK, 2010 s.37)</vt:lpstr>
      <vt:lpstr> İşveren ve Kendi Hesabına Çalışanların Müteşebbis ve Tarım Gelirleri İle Kuruma Prim Ödedikleri Kazanç Tutarı, (TL), 2009 -2010* </vt:lpstr>
      <vt:lpstr>Sosyal Güvenlik Denetmenlerinin İş Dağılımı (2012)</vt:lpstr>
      <vt:lpstr>Denetmenlerin Görevlerinin Dağılımı</vt:lpstr>
      <vt:lpstr>Son 60  yılda ne değişti ?</vt:lpstr>
      <vt:lpstr>1981  SSK Sigorta Müfettişleri Derneğinin IV.Olağan Genel Kurulu</vt:lpstr>
      <vt:lpstr>17.06.1983  “Sigorta Müfettişleri Koordinasyon Toplantısı</vt:lpstr>
      <vt:lpstr>AB (27) Kayıt Dışı İstihdam İle Mücadelede Caydırıcılık Yöntemi</vt:lpstr>
      <vt:lpstr>AB (27) Kayıt Dışı İstihdam İle Mücadelede Gönüllü Uyum Yöntemi</vt:lpstr>
      <vt:lpstr>Avrupa Komisyonu İstihdam Rehberi No:9 (2003)</vt:lpstr>
      <vt:lpstr>Kayıt Dışı İstihdamın Önlenmesi  (Kaynak: Mateman Rennoy, 2001)</vt:lpstr>
      <vt:lpstr>AB (27) Kayıt Dışı Çalışma İle Mücadele (Kaynak:Williams, Horlings ve Renooy, 2008:8)</vt:lpstr>
      <vt:lpstr>Türkiye’de Kayıtlı İstihdamı Teşvik Politikaları</vt:lpstr>
      <vt:lpstr>Sosyal Güvenlikle İlgili Maliyetlerin Toplam Katma Değere Oranı, 2008 (%) </vt:lpstr>
      <vt:lpstr>Düşük Gelir Gruplarına Dönük Çeşitli Sosyal Sigorta  Düzenlemeleri</vt:lpstr>
      <vt:lpstr>Slayt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GÜVENLİK REFORMU NE GETİRİYOR?</dc:title>
  <dc:creator>OĞUZ</dc:creator>
  <cp:lastModifiedBy>oguz</cp:lastModifiedBy>
  <cp:revision>263</cp:revision>
  <dcterms:created xsi:type="dcterms:W3CDTF">2006-12-11T20:03:27Z</dcterms:created>
  <dcterms:modified xsi:type="dcterms:W3CDTF">2012-12-11T07:58:06Z</dcterms:modified>
</cp:coreProperties>
</file>